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8" r:id="rId4"/>
  </p:sldMasterIdLst>
  <p:notesMasterIdLst>
    <p:notesMasterId r:id="rId8"/>
  </p:notesMasterIdLst>
  <p:handoutMasterIdLst>
    <p:handoutMasterId r:id="rId9"/>
  </p:handoutMasterIdLst>
  <p:sldIdLst>
    <p:sldId id="2578" r:id="rId5"/>
    <p:sldId id="2579" r:id="rId6"/>
    <p:sldId id="2580" r:id="rId7"/>
  </p:sldIdLst>
  <p:sldSz cx="9144000" cy="6858000" type="screen4x3"/>
  <p:notesSz cx="7077075" cy="93630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608"/>
    <a:srgbClr val="507DFC"/>
    <a:srgbClr val="C6D5FE"/>
    <a:srgbClr val="000066"/>
    <a:srgbClr val="9DAAE3"/>
    <a:srgbClr val="FFF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A0495A-EFDD-4CD9-8424-798BCD01A272}" v="4" dt="2019-07-01T19:01:31.2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4" autoAdjust="0"/>
    <p:restoredTop sz="50000" autoAdjust="0"/>
  </p:normalViewPr>
  <p:slideViewPr>
    <p:cSldViewPr>
      <p:cViewPr varScale="1">
        <p:scale>
          <a:sx n="111" d="100"/>
          <a:sy n="111" d="100"/>
        </p:scale>
        <p:origin x="117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6585612" y="8959943"/>
            <a:ext cx="419382" cy="3088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2958" tIns="45663" rIns="92958" bIns="45663" anchor="ctr">
            <a:spAutoFit/>
          </a:bodyPr>
          <a:lstStyle/>
          <a:p>
            <a:pPr algn="r"/>
            <a:fld id="{3A027D22-59C7-4696-994F-69C63BC1783F}" type="slidenum">
              <a:rPr lang="en-US" sz="1400"/>
              <a:pPr algn="r"/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27179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610" y="4447461"/>
            <a:ext cx="5189855" cy="42133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958" tIns="45663" rIns="92958" bIns="456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065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6500" y="708025"/>
            <a:ext cx="4664075" cy="3498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6585612" y="8959943"/>
            <a:ext cx="419382" cy="3088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2958" tIns="45663" rIns="92958" bIns="45663" anchor="ctr">
            <a:spAutoFit/>
          </a:bodyPr>
          <a:lstStyle/>
          <a:p>
            <a:pPr algn="r"/>
            <a:fld id="{5B81C011-E3A2-4791-A755-1F113C512D37}" type="slidenum">
              <a:rPr lang="en-US" sz="1400"/>
              <a:pPr algn="r"/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55097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Placeholder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93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Placeholder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455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424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9/23/19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9/23/19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9/23/19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9/23/19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9/23/19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9/23/19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9/23/19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9/23/19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9/23/19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9/23/19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9/23/19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9/23/19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9/23/19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IFNA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200" y="0"/>
            <a:ext cx="10033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debbie@internationalfamilynursing.org" TargetMode="External"/><Relationship Id="rId3" Type="http://schemas.openxmlformats.org/officeDocument/2006/relationships/hyperlink" Target="https://twitter.com/ifnaorg" TargetMode="External"/><Relationship Id="rId7" Type="http://schemas.openxmlformats.org/officeDocument/2006/relationships/hyperlink" Target="http://internationalfamilynursing.org/association-information/leadership/committees/WSchroeder@rrc.mb.c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mailto:jmbell@ucalgary.ca" TargetMode="External"/><Relationship Id="rId5" Type="http://schemas.openxmlformats.org/officeDocument/2006/relationships/hyperlink" Target="http://internationalfamilynursing.org/ifna-news/ifna-newsletters/" TargetMode="External"/><Relationship Id="rId4" Type="http://schemas.openxmlformats.org/officeDocument/2006/relationships/hyperlink" Target="https://www.linkedin.com/groups/6664854/profile" TargetMode="External"/><Relationship Id="rId9" Type="http://schemas.openxmlformats.org/officeDocument/2006/relationships/hyperlink" Target="mailto:V.M.Swallow@leeds.ac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 idx="4294967295"/>
          </p:nvPr>
        </p:nvSpPr>
        <p:spPr>
          <a:xfrm>
            <a:off x="1143000" y="381000"/>
            <a:ext cx="80010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/>
              <a:t>Communications Committee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4294967295"/>
          </p:nvPr>
        </p:nvSpPr>
        <p:spPr>
          <a:xfrm>
            <a:off x="154536" y="1676400"/>
            <a:ext cx="8991600" cy="51053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dirty="0"/>
              <a:t>Purpose</a:t>
            </a:r>
            <a:r>
              <a:rPr lang="en-US" dirty="0"/>
              <a:t>: Assume responsibility for the development of the infrastructure that assures effective communication among members and timely dissemination of information (IFNA website, </a:t>
            </a:r>
            <a:r>
              <a:rPr lang="en-US" dirty="0">
                <a:hlinkClick r:id="rId3"/>
              </a:rPr>
              <a:t>IFNA Twitter</a:t>
            </a:r>
            <a:r>
              <a:rPr lang="en-US" dirty="0"/>
              <a:t>, </a:t>
            </a:r>
            <a:r>
              <a:rPr lang="en-US" dirty="0">
                <a:hlinkClick r:id="rId4"/>
              </a:rPr>
              <a:t>IFNA LinkedIn group</a:t>
            </a:r>
            <a:r>
              <a:rPr lang="en-US" dirty="0"/>
              <a:t>, </a:t>
            </a:r>
            <a:r>
              <a:rPr lang="en-US" dirty="0">
                <a:hlinkClick r:id="rId5"/>
              </a:rPr>
              <a:t>IFNA monthly newsletters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en-US" b="1" dirty="0"/>
              <a:t>Co-Chair:</a:t>
            </a:r>
            <a:r>
              <a:rPr lang="en-US" dirty="0"/>
              <a:t> Janice M. Bell –</a:t>
            </a:r>
            <a:r>
              <a:rPr lang="en-US" dirty="0">
                <a:hlinkClick r:id="rId6"/>
              </a:rPr>
              <a:t> jmbell@ucalgary.ca</a:t>
            </a:r>
            <a:endParaRPr lang="en-US" dirty="0"/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en-US" b="1" dirty="0"/>
              <a:t>Co-Chair:</a:t>
            </a:r>
            <a:r>
              <a:rPr lang="en-US" dirty="0"/>
              <a:t> Wilma Schroeder – </a:t>
            </a:r>
            <a:r>
              <a:rPr lang="en-US" dirty="0">
                <a:hlinkClick r:id="rId7"/>
              </a:rPr>
              <a:t>WSchroeder@rrc.mb.ca</a:t>
            </a:r>
            <a:endParaRPr lang="en-US" dirty="0"/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en-US" b="1" dirty="0"/>
              <a:t>Member:</a:t>
            </a:r>
            <a:r>
              <a:rPr lang="en-US" dirty="0"/>
              <a:t> Joel Anderson, Tracey </a:t>
            </a:r>
            <a:r>
              <a:rPr lang="en-US" dirty="0" err="1"/>
              <a:t>Risling</a:t>
            </a:r>
            <a:r>
              <a:rPr lang="en-US" dirty="0"/>
              <a:t>, Paula </a:t>
            </a:r>
            <a:r>
              <a:rPr lang="en-US" dirty="0" err="1"/>
              <a:t>Nersesian</a:t>
            </a:r>
            <a:r>
              <a:rPr lang="en-US" dirty="0"/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en-US" b="1" dirty="0"/>
              <a:t>Web Designer:</a:t>
            </a:r>
            <a:r>
              <a:rPr lang="en-US" dirty="0"/>
              <a:t> Damien Stewart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en-US" b="1" dirty="0"/>
              <a:t>IFNA Office</a:t>
            </a:r>
            <a:r>
              <a:rPr lang="en-US" dirty="0"/>
              <a:t>: Debbie Zaparoni – </a:t>
            </a:r>
            <a:r>
              <a:rPr lang="en-US" dirty="0">
                <a:hlinkClick r:id="rId8"/>
              </a:rPr>
              <a:t>debbie@internationalfamilynursing.org</a:t>
            </a:r>
            <a:endParaRPr lang="en-US" dirty="0"/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en-US" b="1" dirty="0"/>
              <a:t>Board Liaison: </a:t>
            </a:r>
            <a:r>
              <a:rPr lang="en-US" dirty="0"/>
              <a:t>Veronica Swallow – </a:t>
            </a:r>
            <a:r>
              <a:rPr lang="en-US" dirty="0">
                <a:hlinkClick r:id="rId9"/>
              </a:rPr>
              <a:t>V.M.Swallow@leeds.ac.uk</a:t>
            </a:r>
            <a:endParaRPr lang="en-US" dirty="0"/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Content Placeholder 2"/>
          <p:cNvSpPr>
            <a:spLocks noGrp="1"/>
          </p:cNvSpPr>
          <p:nvPr>
            <p:ph idx="4294967295"/>
          </p:nvPr>
        </p:nvSpPr>
        <p:spPr>
          <a:xfrm>
            <a:off x="152400" y="1219200"/>
            <a:ext cx="8534400" cy="5562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/>
              <a:t>Key Activities and Accomplishments: 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/>
              <a:t>Increased visibility of IFNA and IFNC14 through updates to website, posts to Twitter, LinkedIn, IFNA blog, IFNA Newsletter.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/>
              <a:t>Hired a new web manager.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/>
              <a:t>Liaised with IFNA Practice, Research, Education, Membership, and Resource Advancement Committees to generate and disseminate “new” news.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/>
              <a:t>Developed Social Media Toolkit and Guidebook for IFNC14 and posted new IFNA Membership videos.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/>
              <a:t>Harnessed the capacity of the IFNA listserv to honor Dr. Kathryn Hoehn Anderson.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/>
              <a:t>Prepared IFNA Position Statements and translations for posting on IFNA website and documented dissemination of the IFNA Position Statements.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/>
              <a:t>Updated IFNA Caring for Refugee and Immigrant Families.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/>
              <a:t>Urged IFNA BOD to respond to current family issues: “IFNA Statement to Promote Family Advocacy”.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95400" y="304800"/>
            <a:ext cx="7391400" cy="685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600" dirty="0"/>
              <a:t>Communications Committee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228600" y="1143000"/>
            <a:ext cx="8915400" cy="5791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/>
              <a:t>Future initiatives and opportunities to get involved: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/>
              <a:t>Recruit IFNA members with social media skills to participate in the exciting work of this committee.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/>
              <a:t>Develop an IFNA Communications Plan for 2020-2022.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/>
              <a:t>Increase collaboration with other family health organizations through invited blog posts, reposting tweets, etc.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/>
              <a:t>Develop infographics for each of the IFNA Position Statements.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/>
              <a:t>Continue collaboration with the IFNA Practice Committee to document the dissemination of the IFNA Position Statements.</a:t>
            </a:r>
          </a:p>
          <a:p>
            <a:pPr marL="685800" lvl="2" indent="0">
              <a:lnSpc>
                <a:spcPct val="90000"/>
              </a:lnSpc>
              <a:buNone/>
            </a:pPr>
            <a:endParaRPr lang="en-US" dirty="0">
              <a:latin typeface="Courier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i="1" dirty="0"/>
              <a:t>	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95400" y="442519"/>
            <a:ext cx="7391400" cy="685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600" dirty="0"/>
              <a:t>Communications Committee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Custom 4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63D6C"/>
      </a:accent1>
      <a:accent2>
        <a:srgbClr val="53B5E0"/>
      </a:accent2>
      <a:accent3>
        <a:srgbClr val="FFFFFF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8A0E4472D57B4BAC778D171889AB01" ma:contentTypeVersion="10" ma:contentTypeDescription="Create a new document." ma:contentTypeScope="" ma:versionID="1df1e83a0764f97b3e4f963a903df022">
  <xsd:schema xmlns:xsd="http://www.w3.org/2001/XMLSchema" xmlns:xs="http://www.w3.org/2001/XMLSchema" xmlns:p="http://schemas.microsoft.com/office/2006/metadata/properties" xmlns:ns2="e2f6fb73-1b23-4b6a-bffc-47839f31ee74" xmlns:ns3="5791d5cc-fff0-4d52-85c5-843e3f941e97" targetNamespace="http://schemas.microsoft.com/office/2006/metadata/properties" ma:root="true" ma:fieldsID="430febf3830e6e2b6c3ebd1e298bc8c5" ns2:_="" ns3:_="">
    <xsd:import namespace="e2f6fb73-1b23-4b6a-bffc-47839f31ee74"/>
    <xsd:import namespace="5791d5cc-fff0-4d52-85c5-843e3f941e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f6fb73-1b23-4b6a-bffc-47839f31ee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1d5cc-fff0-4d52-85c5-843e3f941e9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9CA91C-DE65-4F54-8BFE-5D0A5964E0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f6fb73-1b23-4b6a-bffc-47839f31ee74"/>
    <ds:schemaRef ds:uri="5791d5cc-fff0-4d52-85c5-843e3f941e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3AAD5B-4B83-4184-992A-8F2913FE2A9F}">
  <ds:schemaRefs>
    <ds:schemaRef ds:uri="http://schemas.microsoft.com/office/2006/metadata/properties"/>
    <ds:schemaRef ds:uri="e2f6fb73-1b23-4b6a-bffc-47839f31ee7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5791d5cc-fff0-4d52-85c5-843e3f941e9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BD28A2D-9681-4741-8B5C-2019F40E5DC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8275</TotalTime>
  <Pages>65</Pages>
  <Words>243</Words>
  <Application>Microsoft Macintosh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Book Antiqua</vt:lpstr>
      <vt:lpstr>Courier</vt:lpstr>
      <vt:lpstr>News Gothic MT</vt:lpstr>
      <vt:lpstr>Wingdings</vt:lpstr>
      <vt:lpstr>Wingdings 2</vt:lpstr>
      <vt:lpstr>Breeze</vt:lpstr>
      <vt:lpstr>Communications Committee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</dc:title>
  <dc:creator>College of Nursing</dc:creator>
  <cp:lastModifiedBy>Microsoft Office User</cp:lastModifiedBy>
  <cp:revision>634</cp:revision>
  <cp:lastPrinted>2017-06-04T23:33:55Z</cp:lastPrinted>
  <dcterms:created xsi:type="dcterms:W3CDTF">1997-04-07T02:55:46Z</dcterms:created>
  <dcterms:modified xsi:type="dcterms:W3CDTF">2019-09-23T17:37:32Z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0x0101003F8A0E4472D57B4BAC778D171889AB01</vt:lpwstr>
  </property>
</Properties>
</file>