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1" r:id="rId3"/>
    <p:sldId id="257" r:id="rId4"/>
    <p:sldId id="289" r:id="rId5"/>
    <p:sldId id="259" r:id="rId6"/>
    <p:sldId id="260" r:id="rId7"/>
    <p:sldId id="263" r:id="rId8"/>
    <p:sldId id="272" r:id="rId9"/>
    <p:sldId id="273" r:id="rId10"/>
    <p:sldId id="274" r:id="rId11"/>
    <p:sldId id="286" r:id="rId12"/>
    <p:sldId id="287" r:id="rId13"/>
    <p:sldId id="288" r:id="rId14"/>
    <p:sldId id="283" r:id="rId15"/>
    <p:sldId id="284" r:id="rId16"/>
    <p:sldId id="28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63D6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1857" autoAdjust="0"/>
  </p:normalViewPr>
  <p:slideViewPr>
    <p:cSldViewPr>
      <p:cViewPr>
        <p:scale>
          <a:sx n="99" d="100"/>
          <a:sy n="99" d="100"/>
        </p:scale>
        <p:origin x="-732" y="354"/>
      </p:cViewPr>
      <p:guideLst>
        <p:guide orient="horz" pos="2160"/>
        <p:guide pos="2880"/>
      </p:guideLst>
    </p:cSldViewPr>
  </p:slideViewPr>
  <p:outlineViewPr>
    <p:cViewPr>
      <p:scale>
        <a:sx n="33" d="100"/>
        <a:sy n="33" d="100"/>
      </p:scale>
      <p:origin x="0" y="855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296383-4544-478F-BBD3-C3CEE6D57F15}" type="datetimeFigureOut">
              <a:rPr lang="en-US" smtClean="0"/>
              <a:pPr/>
              <a:t>8/28/2014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C334F2-54D3-407A-8F45-DA4D53D80B3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CD691-17E9-4A5C-A9ED-3334F7E94C65}" type="datetimeFigureOut">
              <a:rPr lang="en-US" smtClean="0"/>
              <a:pPr/>
              <a:t>8/28/2014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D0015D-2F4C-48C4-B2DC-FF9B0931087A}" type="slidenum">
              <a:rPr lang="en-US" smtClean="0"/>
              <a:pPr/>
              <a:t>‹#›</a:t>
            </a:fld>
            <a:endParaRPr lang="en-US"/>
          </a:p>
        </p:txBody>
      </p:sp>
    </p:spTree>
    <p:extLst>
      <p:ext uri="{BB962C8B-B14F-4D97-AF65-F5344CB8AC3E}">
        <p14:creationId xmlns="" xmlns:p14="http://schemas.microsoft.com/office/powerpoint/2010/main" val="406507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0015D-2F4C-48C4-B2DC-FF9B0931087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each know what works best in our own country and within our own national and international networks, these are some examples but p</a:t>
            </a:r>
            <a:r>
              <a:rPr lang="en-US" dirty="0" smtClean="0"/>
              <a:t>lease modify as needed to fit your country/networks. </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INTERNAL: </a:t>
            </a:r>
            <a:r>
              <a:rPr lang="en-US" dirty="0" smtClean="0"/>
              <a:t>For example please </a:t>
            </a:r>
            <a:r>
              <a:rPr lang="en-US" baseline="0" dirty="0" smtClean="0"/>
              <a:t>share the IFNA conference promotional material widely with c</a:t>
            </a:r>
            <a:r>
              <a:rPr lang="en-US" sz="3600" dirty="0" smtClean="0"/>
              <a:t>olleagues in your own organization e.g. </a:t>
            </a:r>
            <a:r>
              <a:rPr lang="en-US" sz="3200" dirty="0" smtClean="0"/>
              <a:t>Research Directors, Programme Directors</a:t>
            </a:r>
            <a:r>
              <a:rPr lang="en-US" sz="3200" smtClean="0"/>
              <a:t>, Deans/Associate </a:t>
            </a:r>
            <a:r>
              <a:rPr lang="en-US" sz="3200" dirty="0" smtClean="0"/>
              <a:t>Deans for Research/Education, the colleague who undertakes your regular appraisal/performance review,  the person responsible for allocating funds for conference attendance in your organization. Current</a:t>
            </a:r>
            <a:r>
              <a:rPr lang="en-US" sz="3200" baseline="0" dirty="0" smtClean="0"/>
              <a:t> PG students may have funding for dissemination/conference attendance within their research award or fellowship to enable them to attend IFNA to present their research. And your colleagues who do relevant research may have funds within their current research grants for dissemination but may not be aware of the IFNA conference unless you mention it. </a:t>
            </a:r>
          </a:p>
          <a:p>
            <a:endParaRPr lang="en-US" sz="3200" dirty="0" smtClean="0"/>
          </a:p>
          <a:p>
            <a:endParaRPr lang="en-US" sz="36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3600" baseline="0" dirty="0" smtClean="0"/>
              <a:t>EXTERNAL: </a:t>
            </a:r>
            <a:r>
              <a:rPr lang="en-US" sz="3600" dirty="0" smtClean="0"/>
              <a:t>we can all </a:t>
            </a:r>
            <a:r>
              <a:rPr lang="en-US" sz="3600" baseline="0" dirty="0" smtClean="0"/>
              <a:t>share the promotional material widely with c</a:t>
            </a:r>
            <a:r>
              <a:rPr lang="en-US" sz="8000" dirty="0" smtClean="0"/>
              <a:t>olleagues outside our organizations,  such as Nurse leaders, Heads of Nursing, </a:t>
            </a:r>
            <a:r>
              <a:rPr lang="en-US" sz="3200" dirty="0" smtClean="0"/>
              <a:t>Associate Deans for Research/Education, family centered care (or your local equivalent) Services Leaders. an</a:t>
            </a:r>
            <a:r>
              <a:rPr lang="en-US" sz="2800" dirty="0" smtClean="0"/>
              <a:t>d your and your colleagues’ c</a:t>
            </a:r>
            <a:r>
              <a:rPr lang="en-US" sz="3200" dirty="0" smtClean="0"/>
              <a:t>urrent and past post-graduate students (PhD &amp; Masters) researching in this area and even those whose projects you may have examined. Local professional organizations (e.g., STT chapter)</a:t>
            </a:r>
            <a:endParaRPr lang="en-GB" sz="3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200" dirty="0" smtClean="0"/>
          </a:p>
          <a:p>
            <a:endParaRPr lang="en-US" sz="3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a:p>
        </p:txBody>
      </p:sp>
      <p:sp>
        <p:nvSpPr>
          <p:cNvPr id="4" name="Slide Number Placeholder 3"/>
          <p:cNvSpPr>
            <a:spLocks noGrp="1"/>
          </p:cNvSpPr>
          <p:nvPr>
            <p:ph type="sldNum" sz="quarter" idx="10"/>
          </p:nvPr>
        </p:nvSpPr>
        <p:spPr/>
        <p:txBody>
          <a:bodyPr/>
          <a:lstStyle/>
          <a:p>
            <a:fld id="{73D0015D-2F4C-48C4-B2DC-FF9B0931087A}"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We each may have day to day opportunities to share information about the IFNA conference by word of mouth as well as via any relevant distribution lists us or our colleagues (in and outside our organizations) are aware of, so lets </a:t>
            </a:r>
            <a:r>
              <a:rPr lang="en-US" sz="1200" dirty="0" smtClean="0"/>
              <a:t>mention it at meetings, tell </a:t>
            </a:r>
            <a:r>
              <a:rPr lang="en-GB" sz="1200" dirty="0" smtClean="0"/>
              <a:t>colleagues informally, think of all the email distribution lists we are signed up to </a:t>
            </a:r>
            <a:r>
              <a:rPr lang="en-GB" sz="1200" baseline="0" dirty="0" smtClean="0"/>
              <a:t>and ask if we can share the IFNA material via those that are relevant,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Same for newsletters we regularly receive, we could find out who coordinates/edits/administers them and ask if the conference material can be included at the earliest opportunity; ask colleagues to do the same in their relevant networks.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Social Media……..some people are more familiar with these than others but if using these we can capitalise on the opportunities these present </a:t>
            </a:r>
            <a:r>
              <a:rPr lang="en-GB" baseline="0" dirty="0" smtClean="0"/>
              <a:t>as a way of flagging the IFNA conference. </a:t>
            </a:r>
            <a:r>
              <a:rPr lang="en-GB" sz="800" kern="1200" dirty="0" smtClean="0">
                <a:solidFill>
                  <a:schemeClr val="tx1"/>
                </a:solidFill>
                <a:effectLst/>
                <a:latin typeface="+mn-lt"/>
                <a:ea typeface="+mn-ea"/>
                <a:cs typeface="+mn-cs"/>
              </a:rPr>
              <a:t>urge your  constituents /colleagues to begin seeking funding ASAP</a:t>
            </a:r>
            <a:endParaRPr lang="en-GB"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3D0015D-2F4C-48C4-B2DC-FF9B0931087A}" type="slidenum">
              <a:rPr lang="en-US" smtClean="0"/>
              <a:pPr/>
              <a:t>15</a:t>
            </a:fld>
            <a:endParaRPr lang="en-US"/>
          </a:p>
        </p:txBody>
      </p:sp>
    </p:spTree>
    <p:extLst>
      <p:ext uri="{BB962C8B-B14F-4D97-AF65-F5344CB8AC3E}">
        <p14:creationId xmlns:p14="http://schemas.microsoft.com/office/powerpoint/2010/main" xmlns="" val="397866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Other conferences</a:t>
            </a:r>
            <a:r>
              <a:rPr lang="en-GB" baseline="0" dirty="0" smtClean="0"/>
              <a:t> we are attending in the near future </a:t>
            </a:r>
            <a:r>
              <a:rPr lang="en-GB" dirty="0" smtClean="0"/>
              <a:t>can</a:t>
            </a:r>
            <a:r>
              <a:rPr lang="en-GB" baseline="0" dirty="0" smtClean="0"/>
              <a:t> provide  a ‘captive audience’ for us to publicise the IFNA conference.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59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5900" dirty="0" smtClean="0"/>
              <a:t>Use promotional materials  that are </a:t>
            </a:r>
            <a:r>
              <a:rPr lang="en-US" sz="5900" dirty="0" smtClean="0"/>
              <a:t>available in English with </a:t>
            </a:r>
            <a:r>
              <a:rPr lang="en-US" sz="5900" dirty="0" err="1" smtClean="0"/>
              <a:t>P.Point</a:t>
            </a:r>
            <a:r>
              <a:rPr lang="en-US" sz="5900" dirty="0" smtClean="0"/>
              <a:t> slide and </a:t>
            </a:r>
            <a:r>
              <a:rPr lang="en-US" sz="5900" dirty="0" err="1" smtClean="0"/>
              <a:t>pdf</a:t>
            </a:r>
            <a:r>
              <a:rPr lang="en-US" sz="5900" dirty="0" smtClean="0"/>
              <a:t> to email.</a:t>
            </a:r>
          </a:p>
          <a:p>
            <a:endParaRPr lang="en-GB" baseline="0" dirty="0" smtClean="0"/>
          </a:p>
          <a:p>
            <a:r>
              <a:rPr lang="en-GB" dirty="0" smtClean="0"/>
              <a:t>Conference organisers often have tables near the registration</a:t>
            </a:r>
            <a:r>
              <a:rPr lang="en-GB" baseline="0" dirty="0" smtClean="0"/>
              <a:t> area </a:t>
            </a:r>
            <a:r>
              <a:rPr lang="en-GB" dirty="0" smtClean="0"/>
              <a:t>where promotional materials can be</a:t>
            </a:r>
            <a:r>
              <a:rPr lang="en-GB" baseline="0" dirty="0" smtClean="0"/>
              <a:t> placed, conferences now often have twitter discussion ongoing during the conference, if attending  a conference session that is relevant to family nursing, perhaps ask the speaker beforehand (if there is an opportunity) if you could circulate information about the IFNA conference after their talk, or leave leaflets on the seats. So we can capitalise on these opportunities. </a:t>
            </a:r>
          </a:p>
          <a:p>
            <a:endParaRPr lang="en-GB"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6000" dirty="0" smtClean="0"/>
              <a:t>Begin seeking funding ASAP (this may have been discussed earlier in which case ill omit here – or just reinforce?)</a:t>
            </a:r>
          </a:p>
        </p:txBody>
      </p:sp>
      <p:sp>
        <p:nvSpPr>
          <p:cNvPr id="4" name="Slide Number Placeholder 3"/>
          <p:cNvSpPr>
            <a:spLocks noGrp="1"/>
          </p:cNvSpPr>
          <p:nvPr>
            <p:ph type="sldNum" sz="quarter" idx="10"/>
          </p:nvPr>
        </p:nvSpPr>
        <p:spPr/>
        <p:txBody>
          <a:bodyPr/>
          <a:lstStyle/>
          <a:p>
            <a:fld id="{73D0015D-2F4C-48C4-B2DC-FF9B0931087A}" type="slidenum">
              <a:rPr lang="en-US" smtClean="0"/>
              <a:pPr/>
              <a:t>16</a:t>
            </a:fld>
            <a:endParaRPr lang="en-US"/>
          </a:p>
        </p:txBody>
      </p:sp>
    </p:spTree>
    <p:extLst>
      <p:ext uri="{BB962C8B-B14F-4D97-AF65-F5344CB8AC3E}">
        <p14:creationId xmlns:p14="http://schemas.microsoft.com/office/powerpoint/2010/main" xmlns="" val="310044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09289-BF91-4303-B45C-A27CE5F080B1}"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D456-6E95-4EF8-8AA9-E936F8F3B36C}" type="slidenum">
              <a:rPr lang="en-US" smtClean="0"/>
              <a:pPr/>
              <a:t>‹#›</a:t>
            </a:fld>
            <a:endParaRPr lang="en-US"/>
          </a:p>
        </p:txBody>
      </p:sp>
    </p:spTree>
    <p:extLst>
      <p:ext uri="{BB962C8B-B14F-4D97-AF65-F5344CB8AC3E}">
        <p14:creationId xmlns="" xmlns:p14="http://schemas.microsoft.com/office/powerpoint/2010/main" val="27564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09289-BF91-4303-B45C-A27CE5F080B1}"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D456-6E95-4EF8-8AA9-E936F8F3B36C}" type="slidenum">
              <a:rPr lang="en-US" smtClean="0"/>
              <a:pPr/>
              <a:t>‹#›</a:t>
            </a:fld>
            <a:endParaRPr lang="en-US"/>
          </a:p>
        </p:txBody>
      </p:sp>
    </p:spTree>
    <p:extLst>
      <p:ext uri="{BB962C8B-B14F-4D97-AF65-F5344CB8AC3E}">
        <p14:creationId xmlns="" xmlns:p14="http://schemas.microsoft.com/office/powerpoint/2010/main" val="291992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09289-BF91-4303-B45C-A27CE5F080B1}"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D456-6E95-4EF8-8AA9-E936F8F3B36C}" type="slidenum">
              <a:rPr lang="en-US" smtClean="0"/>
              <a:pPr/>
              <a:t>‹#›</a:t>
            </a:fld>
            <a:endParaRPr lang="en-US"/>
          </a:p>
        </p:txBody>
      </p:sp>
    </p:spTree>
    <p:extLst>
      <p:ext uri="{BB962C8B-B14F-4D97-AF65-F5344CB8AC3E}">
        <p14:creationId xmlns="" xmlns:p14="http://schemas.microsoft.com/office/powerpoint/2010/main" val="122238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09289-BF91-4303-B45C-A27CE5F080B1}"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D456-6E95-4EF8-8AA9-E936F8F3B36C}" type="slidenum">
              <a:rPr lang="en-US" smtClean="0"/>
              <a:pPr/>
              <a:t>‹#›</a:t>
            </a:fld>
            <a:endParaRPr lang="en-US"/>
          </a:p>
        </p:txBody>
      </p:sp>
    </p:spTree>
    <p:extLst>
      <p:ext uri="{BB962C8B-B14F-4D97-AF65-F5344CB8AC3E}">
        <p14:creationId xmlns="" xmlns:p14="http://schemas.microsoft.com/office/powerpoint/2010/main" val="276969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09289-BF91-4303-B45C-A27CE5F080B1}"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D456-6E95-4EF8-8AA9-E936F8F3B36C}" type="slidenum">
              <a:rPr lang="en-US" smtClean="0"/>
              <a:pPr/>
              <a:t>‹#›</a:t>
            </a:fld>
            <a:endParaRPr lang="en-US"/>
          </a:p>
        </p:txBody>
      </p:sp>
    </p:spTree>
    <p:extLst>
      <p:ext uri="{BB962C8B-B14F-4D97-AF65-F5344CB8AC3E}">
        <p14:creationId xmlns="" xmlns:p14="http://schemas.microsoft.com/office/powerpoint/2010/main" val="257084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09289-BF91-4303-B45C-A27CE5F080B1}"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8D456-6E95-4EF8-8AA9-E936F8F3B36C}" type="slidenum">
              <a:rPr lang="en-US" smtClean="0"/>
              <a:pPr/>
              <a:t>‹#›</a:t>
            </a:fld>
            <a:endParaRPr lang="en-US"/>
          </a:p>
        </p:txBody>
      </p:sp>
    </p:spTree>
    <p:extLst>
      <p:ext uri="{BB962C8B-B14F-4D97-AF65-F5344CB8AC3E}">
        <p14:creationId xmlns="" xmlns:p14="http://schemas.microsoft.com/office/powerpoint/2010/main" val="20838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09289-BF91-4303-B45C-A27CE5F080B1}" type="datetimeFigureOut">
              <a:rPr lang="en-US" smtClean="0"/>
              <a:pPr/>
              <a:t>8/28/2014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98D456-6E95-4EF8-8AA9-E936F8F3B36C}" type="slidenum">
              <a:rPr lang="en-US" smtClean="0"/>
              <a:pPr/>
              <a:t>‹#›</a:t>
            </a:fld>
            <a:endParaRPr lang="en-US"/>
          </a:p>
        </p:txBody>
      </p:sp>
    </p:spTree>
    <p:extLst>
      <p:ext uri="{BB962C8B-B14F-4D97-AF65-F5344CB8AC3E}">
        <p14:creationId xmlns="" xmlns:p14="http://schemas.microsoft.com/office/powerpoint/2010/main" val="10742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09289-BF91-4303-B45C-A27CE5F080B1}" type="datetimeFigureOut">
              <a:rPr lang="en-US" smtClean="0"/>
              <a:pPr/>
              <a:t>8/28/2014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98D456-6E95-4EF8-8AA9-E936F8F3B36C}" type="slidenum">
              <a:rPr lang="en-US" smtClean="0"/>
              <a:pPr/>
              <a:t>‹#›</a:t>
            </a:fld>
            <a:endParaRPr lang="en-US"/>
          </a:p>
        </p:txBody>
      </p:sp>
    </p:spTree>
    <p:extLst>
      <p:ext uri="{BB962C8B-B14F-4D97-AF65-F5344CB8AC3E}">
        <p14:creationId xmlns="" xmlns:p14="http://schemas.microsoft.com/office/powerpoint/2010/main" val="355036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09289-BF91-4303-B45C-A27CE5F080B1}" type="datetimeFigureOut">
              <a:rPr lang="en-US" smtClean="0"/>
              <a:pPr/>
              <a:t>8/28/2014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98D456-6E95-4EF8-8AA9-E936F8F3B36C}" type="slidenum">
              <a:rPr lang="en-US" smtClean="0"/>
              <a:pPr/>
              <a:t>‹#›</a:t>
            </a:fld>
            <a:endParaRPr lang="en-US"/>
          </a:p>
        </p:txBody>
      </p:sp>
    </p:spTree>
    <p:extLst>
      <p:ext uri="{BB962C8B-B14F-4D97-AF65-F5344CB8AC3E}">
        <p14:creationId xmlns="" xmlns:p14="http://schemas.microsoft.com/office/powerpoint/2010/main" val="214793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09289-BF91-4303-B45C-A27CE5F080B1}"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8D456-6E95-4EF8-8AA9-E936F8F3B36C}" type="slidenum">
              <a:rPr lang="en-US" smtClean="0"/>
              <a:pPr/>
              <a:t>‹#›</a:t>
            </a:fld>
            <a:endParaRPr lang="en-US"/>
          </a:p>
        </p:txBody>
      </p:sp>
    </p:spTree>
    <p:extLst>
      <p:ext uri="{BB962C8B-B14F-4D97-AF65-F5344CB8AC3E}">
        <p14:creationId xmlns="" xmlns:p14="http://schemas.microsoft.com/office/powerpoint/2010/main" val="159598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09289-BF91-4303-B45C-A27CE5F080B1}"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8D456-6E95-4EF8-8AA9-E936F8F3B36C}" type="slidenum">
              <a:rPr lang="en-US" smtClean="0"/>
              <a:pPr/>
              <a:t>‹#›</a:t>
            </a:fld>
            <a:endParaRPr lang="en-US"/>
          </a:p>
        </p:txBody>
      </p:sp>
    </p:spTree>
    <p:extLst>
      <p:ext uri="{BB962C8B-B14F-4D97-AF65-F5344CB8AC3E}">
        <p14:creationId xmlns="" xmlns:p14="http://schemas.microsoft.com/office/powerpoint/2010/main" val="147339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09289-BF91-4303-B45C-A27CE5F080B1}" type="datetimeFigureOut">
              <a:rPr lang="en-US" smtClean="0"/>
              <a:pPr/>
              <a:t>8/28/2014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8D456-6E95-4EF8-8AA9-E936F8F3B36C}" type="slidenum">
              <a:rPr lang="en-US" smtClean="0"/>
              <a:pPr/>
              <a:t>‹#›</a:t>
            </a:fld>
            <a:endParaRPr lang="en-US"/>
          </a:p>
        </p:txBody>
      </p:sp>
    </p:spTree>
    <p:extLst>
      <p:ext uri="{BB962C8B-B14F-4D97-AF65-F5344CB8AC3E}">
        <p14:creationId xmlns="" xmlns:p14="http://schemas.microsoft.com/office/powerpoint/2010/main" val="1053451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atrick@nursing.upenn.edu"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mailto:kknafl@email.unc.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debbie@internationalfamilynursing.org" TargetMode="External"/><Relationship Id="rId2" Type="http://schemas.openxmlformats.org/officeDocument/2006/relationships/hyperlink" Target="http://internationalfamilynursing.org/"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mailto:jane_lassetter@byu.edu" TargetMode="External"/><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3.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mailto:szylit@usp.br"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mailto:veronica.swallow@manchester.ac.uk"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nternationalfamilynursing.org/online-commun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international-family-nursing-association@googlegroups.com" TargetMode="External"/><Relationship Id="rId5" Type="http://schemas.openxmlformats.org/officeDocument/2006/relationships/hyperlink" Target="https://www.linkedin.com/groups/International-Family-Nursing-Association-6664854?home=&amp;gid=6664854&amp;trk=anet_ug_hm&amp;goback=.anp_6664854_1408027147193_1" TargetMode="External"/><Relationship Id="rId4" Type="http://schemas.openxmlformats.org/officeDocument/2006/relationships/hyperlink" Target="https://twitter.com/IFNA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veronica.swallow@manchester.ac.uk" TargetMode="External"/><Relationship Id="rId2" Type="http://schemas.openxmlformats.org/officeDocument/2006/relationships/hyperlink" Target="mailto:szylit@usp.br" TargetMode="Externa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26.jpeg"/><Relationship Id="rId4" Type="http://schemas.openxmlformats.org/officeDocument/2006/relationships/hyperlink" Target="mailto:jane_lassetter@byu.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internationalfamilynursing.org/2013/07/11/2015-conference/" TargetMode="External"/><Relationship Id="rId2" Type="http://schemas.openxmlformats.org/officeDocument/2006/relationships/hyperlink" Target="mailto:debbie@internationalfamilynursing.org"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mailto:Veronica.swallow@manchester.ac.uk" TargetMode="External"/><Relationship Id="rId5" Type="http://schemas.openxmlformats.org/officeDocument/2006/relationships/hyperlink" Target="mailto:szylit@usp.br" TargetMode="External"/><Relationship Id="rId4" Type="http://schemas.openxmlformats.org/officeDocument/2006/relationships/hyperlink" Target="mailto:Jane_lassetter@byu.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internationalfamilynursing.org/" TargetMode="External"/><Relationship Id="rId2" Type="http://schemas.openxmlformats.org/officeDocument/2006/relationships/hyperlink" Target="https://www3.gotomeeting.com/register/376140222"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81200"/>
            <a:ext cx="6629400" cy="3048000"/>
          </a:xfrm>
        </p:spPr>
        <p:txBody>
          <a:bodyPr>
            <a:normAutofit fontScale="92500" lnSpcReduction="10000"/>
          </a:bodyPr>
          <a:lstStyle/>
          <a:p>
            <a:r>
              <a:rPr lang="en-US" dirty="0" smtClean="0">
                <a:solidFill>
                  <a:srgbClr val="063D6C"/>
                </a:solidFill>
              </a:rPr>
              <a:t>Conference Co-chairs</a:t>
            </a:r>
          </a:p>
          <a:p>
            <a:r>
              <a:rPr lang="en-US" dirty="0" smtClean="0">
                <a:solidFill>
                  <a:srgbClr val="063D6C"/>
                </a:solidFill>
              </a:rPr>
              <a:t>Janet Deatrick, PhD, FAAN</a:t>
            </a:r>
          </a:p>
          <a:p>
            <a:r>
              <a:rPr lang="en-US" dirty="0" smtClean="0">
                <a:solidFill>
                  <a:srgbClr val="002060"/>
                </a:solidFill>
                <a:hlinkClick r:id="rId3"/>
              </a:rPr>
              <a:t>deatrick@nursing.upenn.edu</a:t>
            </a:r>
            <a:endParaRPr lang="en-US" dirty="0" smtClean="0">
              <a:solidFill>
                <a:srgbClr val="002060"/>
              </a:solidFill>
            </a:endParaRPr>
          </a:p>
          <a:p>
            <a:endParaRPr lang="en-US" dirty="0" smtClean="0">
              <a:solidFill>
                <a:srgbClr val="002060"/>
              </a:solidFill>
            </a:endParaRPr>
          </a:p>
          <a:p>
            <a:r>
              <a:rPr lang="en-US" dirty="0" smtClean="0">
                <a:solidFill>
                  <a:srgbClr val="063D6C"/>
                </a:solidFill>
              </a:rPr>
              <a:t>Kathleen Knafl, PhD, FAAN</a:t>
            </a:r>
          </a:p>
          <a:p>
            <a:r>
              <a:rPr lang="en-US" dirty="0" smtClean="0">
                <a:solidFill>
                  <a:srgbClr val="002060"/>
                </a:solidFill>
                <a:hlinkClick r:id="rId4"/>
              </a:rPr>
              <a:t>kknafl@email.unc.edu</a:t>
            </a:r>
            <a:r>
              <a:rPr lang="en-US" dirty="0" smtClean="0">
                <a:solidFill>
                  <a:srgbClr val="002060"/>
                </a:solidFill>
              </a:rPr>
              <a:t> </a:t>
            </a:r>
            <a:endParaRPr lang="en-US" dirty="0">
              <a:solidFill>
                <a:srgbClr val="002060"/>
              </a:solidFill>
            </a:endParaRPr>
          </a:p>
        </p:txBody>
      </p:sp>
      <p:pic>
        <p:nvPicPr>
          <p:cNvPr id="4" name="Picture 3" descr="Banner 1641x225.jpg"/>
          <p:cNvPicPr>
            <a:picLocks noChangeAspect="1"/>
          </p:cNvPicPr>
          <p:nvPr/>
        </p:nvPicPr>
        <p:blipFill>
          <a:blip r:embed="rId5" cstate="print"/>
          <a:stretch>
            <a:fillRect/>
          </a:stretch>
        </p:blipFill>
        <p:spPr>
          <a:xfrm>
            <a:off x="457200" y="609600"/>
            <a:ext cx="8336280" cy="1143000"/>
          </a:xfrm>
          <a:prstGeom prst="rect">
            <a:avLst/>
          </a:prstGeom>
        </p:spPr>
      </p:pic>
      <p:pic>
        <p:nvPicPr>
          <p:cNvPr id="5" name="Picture 4" descr="Knafl 98x147.jpg"/>
          <p:cNvPicPr>
            <a:picLocks noChangeAspect="1"/>
          </p:cNvPicPr>
          <p:nvPr/>
        </p:nvPicPr>
        <p:blipFill>
          <a:blip r:embed="rId6" cstate="print"/>
          <a:stretch>
            <a:fillRect/>
          </a:stretch>
        </p:blipFill>
        <p:spPr>
          <a:xfrm>
            <a:off x="6858000" y="3581400"/>
            <a:ext cx="1143000" cy="1714500"/>
          </a:xfrm>
          <a:prstGeom prst="rect">
            <a:avLst/>
          </a:prstGeom>
        </p:spPr>
      </p:pic>
      <p:pic>
        <p:nvPicPr>
          <p:cNvPr id="6" name="Picture 5" descr="Deatrick_Original.jpeg"/>
          <p:cNvPicPr>
            <a:picLocks noChangeAspect="1"/>
          </p:cNvPicPr>
          <p:nvPr/>
        </p:nvPicPr>
        <p:blipFill>
          <a:blip r:embed="rId7" cstate="print"/>
          <a:stretch>
            <a:fillRect/>
          </a:stretch>
        </p:blipFill>
        <p:spPr>
          <a:xfrm>
            <a:off x="1143000" y="2253343"/>
            <a:ext cx="1066800" cy="1523999"/>
          </a:xfrm>
          <a:prstGeom prst="rect">
            <a:avLst/>
          </a:prstGeom>
        </p:spPr>
      </p:pic>
    </p:spTree>
    <p:extLst>
      <p:ext uri="{BB962C8B-B14F-4D97-AF65-F5344CB8AC3E}">
        <p14:creationId xmlns="" xmlns:p14="http://schemas.microsoft.com/office/powerpoint/2010/main" val="3540316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63D6C"/>
                </a:solidFill>
              </a:rPr>
              <a:t>Membership Requirement for </a:t>
            </a:r>
            <a:br>
              <a:rPr lang="en-US" dirty="0" smtClean="0">
                <a:solidFill>
                  <a:srgbClr val="063D6C"/>
                </a:solidFill>
              </a:rPr>
            </a:br>
            <a:r>
              <a:rPr lang="en-US" dirty="0" smtClean="0">
                <a:solidFill>
                  <a:srgbClr val="063D6C"/>
                </a:solidFill>
              </a:rPr>
              <a:t>Country Liaisons</a:t>
            </a:r>
            <a:endParaRPr lang="en-US" dirty="0">
              <a:solidFill>
                <a:srgbClr val="063D6C"/>
              </a:solidFill>
            </a:endParaRPr>
          </a:p>
        </p:txBody>
      </p:sp>
      <p:sp>
        <p:nvSpPr>
          <p:cNvPr id="3" name="Content Placeholder 2"/>
          <p:cNvSpPr>
            <a:spLocks noGrp="1"/>
          </p:cNvSpPr>
          <p:nvPr>
            <p:ph sz="half" idx="1"/>
          </p:nvPr>
        </p:nvSpPr>
        <p:spPr>
          <a:xfrm>
            <a:off x="228600" y="1600201"/>
            <a:ext cx="8610600" cy="2819399"/>
          </a:xfrm>
        </p:spPr>
        <p:txBody>
          <a:bodyPr>
            <a:normAutofit fontScale="77500" lnSpcReduction="20000"/>
          </a:bodyPr>
          <a:lstStyle/>
          <a:p>
            <a:pPr marL="0" indent="0">
              <a:buNone/>
            </a:pPr>
            <a:r>
              <a:rPr lang="en-US" dirty="0" smtClean="0">
                <a:solidFill>
                  <a:srgbClr val="063D6C"/>
                </a:solidFill>
              </a:rPr>
              <a:t>Country Liaisons need to be current IFNA members</a:t>
            </a:r>
          </a:p>
          <a:p>
            <a:pPr lvl="0"/>
            <a:r>
              <a:rPr lang="en-US" dirty="0">
                <a:solidFill>
                  <a:srgbClr val="063D6C"/>
                </a:solidFill>
              </a:rPr>
              <a:t>If you will be a new IFNA member </a:t>
            </a:r>
            <a:r>
              <a:rPr lang="en-US" i="1" dirty="0" smtClean="0">
                <a:solidFill>
                  <a:srgbClr val="063D6C"/>
                </a:solidFill>
              </a:rPr>
              <a:t>or</a:t>
            </a:r>
            <a:r>
              <a:rPr lang="en-US" dirty="0" smtClean="0">
                <a:solidFill>
                  <a:srgbClr val="063D6C"/>
                </a:solidFill>
              </a:rPr>
              <a:t> if your membership has lapsed:</a:t>
            </a:r>
          </a:p>
          <a:p>
            <a:pPr lvl="1"/>
            <a:r>
              <a:rPr lang="en-US" sz="2600" dirty="0" smtClean="0">
                <a:solidFill>
                  <a:srgbClr val="063D6C"/>
                </a:solidFill>
              </a:rPr>
              <a:t>Join IFNA at </a:t>
            </a:r>
            <a:r>
              <a:rPr lang="en-US" sz="2600" u="sng" dirty="0" smtClean="0">
                <a:hlinkClick r:id="rId2"/>
              </a:rPr>
              <a:t>http://internationalfamilynursing.org/</a:t>
            </a:r>
            <a:r>
              <a:rPr lang="en-US" sz="2600" dirty="0" smtClean="0"/>
              <a:t> </a:t>
            </a:r>
          </a:p>
          <a:p>
            <a:pPr lvl="1"/>
            <a:r>
              <a:rPr lang="en-US" sz="2600" dirty="0" smtClean="0">
                <a:solidFill>
                  <a:srgbClr val="063D6C"/>
                </a:solidFill>
              </a:rPr>
              <a:t>Click on the “Membership” tab &amp; select “become a member” to apply</a:t>
            </a:r>
          </a:p>
          <a:p>
            <a:pPr lvl="1"/>
            <a:r>
              <a:rPr lang="en-US" sz="2600" dirty="0" smtClean="0">
                <a:solidFill>
                  <a:srgbClr val="063D6C"/>
                </a:solidFill>
              </a:rPr>
              <a:t>Create your Online Community Profile, under the “Online Community” tab to start a forum within the IFNA membership.</a:t>
            </a:r>
          </a:p>
          <a:p>
            <a:pPr lvl="1"/>
            <a:r>
              <a:rPr lang="en-US" sz="2600" dirty="0" smtClean="0">
                <a:solidFill>
                  <a:srgbClr val="063D6C"/>
                </a:solidFill>
              </a:rPr>
              <a:t>Contact Debbie Zaparoni if you need any assistance.</a:t>
            </a:r>
          </a:p>
          <a:p>
            <a:pPr lvl="1">
              <a:buNone/>
            </a:pPr>
            <a:r>
              <a:rPr lang="en-US" sz="2600" dirty="0" smtClean="0">
                <a:solidFill>
                  <a:srgbClr val="063D6C"/>
                </a:solidFill>
              </a:rPr>
              <a:t>	</a:t>
            </a:r>
            <a:r>
              <a:rPr lang="en-US" sz="2600" dirty="0" smtClean="0">
                <a:solidFill>
                  <a:srgbClr val="063D6C"/>
                </a:solidFill>
                <a:hlinkClick r:id="rId3"/>
              </a:rPr>
              <a:t>debbie@internationalfamilynursing.org</a:t>
            </a:r>
            <a:r>
              <a:rPr lang="en-US" sz="2600" dirty="0" smtClean="0">
                <a:solidFill>
                  <a:srgbClr val="063D6C"/>
                </a:solidFill>
              </a:rPr>
              <a:t> </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90800" y="4419600"/>
            <a:ext cx="4724400" cy="2657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8-09 at 5.19.35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1371600"/>
            <a:ext cx="2209800" cy="4238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lnRef>
          <a:fillRef idx="1">
            <a:schemeClr val="lt1"/>
          </a:fillRef>
          <a:effectRef idx="0">
            <a:schemeClr val="accent1"/>
          </a:effectRef>
          <a:fontRef idx="minor">
            <a:schemeClr val="dk1"/>
          </a:fontRef>
        </p:style>
      </p:pic>
      <p:sp>
        <p:nvSpPr>
          <p:cNvPr id="8" name="Content Placeholder 7"/>
          <p:cNvSpPr>
            <a:spLocks noGrp="1"/>
          </p:cNvSpPr>
          <p:nvPr>
            <p:ph idx="1"/>
          </p:nvPr>
        </p:nvSpPr>
        <p:spPr>
          <a:xfrm>
            <a:off x="6172200" y="914400"/>
            <a:ext cx="2438400" cy="1752600"/>
          </a:xfrm>
          <a:ln w="3175" cmpd="sng">
            <a:solidFill>
              <a:srgbClr val="063D6C"/>
            </a:solid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285750" lvl="1">
              <a:lnSpc>
                <a:spcPct val="130000"/>
              </a:lnSpc>
              <a:buFont typeface="Courier New"/>
              <a:buChar char="o"/>
            </a:pPr>
            <a:r>
              <a:rPr lang="en-US" sz="1800" dirty="0" smtClean="0">
                <a:solidFill>
                  <a:srgbClr val="063D6C"/>
                </a:solidFill>
                <a:ea typeface="Calibri"/>
                <a:cs typeface="Calibri"/>
              </a:rPr>
              <a:t>North America (Canada, USA, Mexico)</a:t>
            </a:r>
          </a:p>
          <a:p>
            <a:pPr marL="285750" lvl="1">
              <a:lnSpc>
                <a:spcPct val="130000"/>
              </a:lnSpc>
              <a:buFont typeface="Courier New"/>
              <a:buChar char="o"/>
            </a:pPr>
            <a:r>
              <a:rPr lang="en-US" sz="1800" dirty="0" smtClean="0">
                <a:solidFill>
                  <a:srgbClr val="063D6C"/>
                </a:solidFill>
              </a:rPr>
              <a:t>Middle </a:t>
            </a:r>
            <a:r>
              <a:rPr lang="en-US" sz="1800" dirty="0">
                <a:solidFill>
                  <a:srgbClr val="063D6C"/>
                </a:solidFill>
              </a:rPr>
              <a:t>East</a:t>
            </a:r>
            <a:endParaRPr lang="en-US" sz="1800" dirty="0">
              <a:solidFill>
                <a:srgbClr val="063D6C"/>
              </a:solidFill>
              <a:ea typeface="Calibri"/>
              <a:cs typeface="Calibri"/>
            </a:endParaRPr>
          </a:p>
          <a:p>
            <a:pPr marL="285750" lvl="1">
              <a:lnSpc>
                <a:spcPct val="130000"/>
              </a:lnSpc>
              <a:buFont typeface="Courier New"/>
              <a:buChar char="o"/>
            </a:pPr>
            <a:r>
              <a:rPr lang="en-US" sz="1800" dirty="0" smtClean="0">
                <a:solidFill>
                  <a:srgbClr val="063D6C"/>
                </a:solidFill>
                <a:ea typeface="Calibri"/>
                <a:cs typeface="Calibri"/>
              </a:rPr>
              <a:t>Asia</a:t>
            </a:r>
          </a:p>
          <a:p>
            <a:pPr marL="285750" lvl="1">
              <a:lnSpc>
                <a:spcPct val="130000"/>
              </a:lnSpc>
              <a:buFont typeface="Courier New"/>
              <a:buChar char="o"/>
            </a:pPr>
            <a:r>
              <a:rPr lang="en-US" sz="1800" dirty="0" smtClean="0">
                <a:solidFill>
                  <a:srgbClr val="063D6C"/>
                </a:solidFill>
                <a:ea typeface="Calibri"/>
                <a:cs typeface="Calibri"/>
              </a:rPr>
              <a:t>Australia</a:t>
            </a:r>
          </a:p>
          <a:p>
            <a:pPr marL="285750" lvl="1">
              <a:lnSpc>
                <a:spcPct val="130000"/>
              </a:lnSpc>
              <a:buFont typeface="Courier New"/>
              <a:buChar char="o"/>
            </a:pPr>
            <a:r>
              <a:rPr lang="en-US" sz="1800" dirty="0" smtClean="0">
                <a:solidFill>
                  <a:srgbClr val="063D6C"/>
                </a:solidFill>
                <a:ea typeface="Calibri"/>
                <a:cs typeface="Calibri"/>
              </a:rPr>
              <a:t>New Zealand</a:t>
            </a:r>
          </a:p>
          <a:p>
            <a:pPr marL="457200" lvl="1" indent="-457200">
              <a:buFont typeface="Courier New"/>
              <a:buChar char="o"/>
            </a:pPr>
            <a:endParaRPr lang="en-US" sz="1800" dirty="0">
              <a:solidFill>
                <a:srgbClr val="063D6C"/>
              </a:solidFill>
              <a:ea typeface="Calibri"/>
              <a:cs typeface="Calibri"/>
            </a:endParaRPr>
          </a:p>
        </p:txBody>
      </p:sp>
      <p:sp>
        <p:nvSpPr>
          <p:cNvPr id="12" name="TextBox 11"/>
          <p:cNvSpPr txBox="1"/>
          <p:nvPr/>
        </p:nvSpPr>
        <p:spPr>
          <a:xfrm>
            <a:off x="6781800" y="6443246"/>
            <a:ext cx="2286000" cy="338554"/>
          </a:xfrm>
          <a:prstGeom prst="rect">
            <a:avLst/>
          </a:prstGeom>
          <a:noFill/>
        </p:spPr>
        <p:txBody>
          <a:bodyPr wrap="square" rtlCol="0">
            <a:spAutoFit/>
          </a:bodyPr>
          <a:lstStyle/>
          <a:p>
            <a:pPr algn="r"/>
            <a:r>
              <a:rPr lang="en-US" sz="1600" dirty="0" smtClean="0">
                <a:solidFill>
                  <a:schemeClr val="bg1">
                    <a:lumMod val="50000"/>
                  </a:schemeClr>
                </a:solidFill>
                <a:latin typeface="Century Schoolbook"/>
                <a:cs typeface="Century Schoolbook"/>
              </a:rPr>
              <a:t>Regional Breakdown</a:t>
            </a:r>
            <a:endParaRPr lang="en-US" sz="1600" dirty="0">
              <a:solidFill>
                <a:schemeClr val="bg1">
                  <a:lumMod val="50000"/>
                </a:schemeClr>
              </a:solidFill>
              <a:latin typeface="Century Schoolbook"/>
              <a:cs typeface="Century Schoolbook"/>
            </a:endParaRPr>
          </a:p>
        </p:txBody>
      </p:sp>
      <p:sp>
        <p:nvSpPr>
          <p:cNvPr id="13" name="TextBox 12"/>
          <p:cNvSpPr txBox="1"/>
          <p:nvPr/>
        </p:nvSpPr>
        <p:spPr>
          <a:xfrm>
            <a:off x="1447800" y="228601"/>
            <a:ext cx="7391400" cy="523220"/>
          </a:xfrm>
          <a:prstGeom prst="rect">
            <a:avLst/>
          </a:prstGeom>
          <a:noFill/>
        </p:spPr>
        <p:txBody>
          <a:bodyPr wrap="square" rtlCol="0">
            <a:spAutoFit/>
          </a:bodyPr>
          <a:lstStyle/>
          <a:p>
            <a:r>
              <a:rPr lang="en-US" sz="2800" b="1" dirty="0" smtClean="0">
                <a:solidFill>
                  <a:srgbClr val="063D6C"/>
                </a:solidFill>
                <a:latin typeface="Century Schoolbook"/>
                <a:cs typeface="Century Schoolbook"/>
              </a:rPr>
              <a:t>Jane </a:t>
            </a:r>
            <a:r>
              <a:rPr lang="en-US" sz="2800" b="1" dirty="0" err="1" smtClean="0">
                <a:solidFill>
                  <a:srgbClr val="063D6C"/>
                </a:solidFill>
                <a:latin typeface="Century Schoolbook"/>
                <a:cs typeface="Century Schoolbook"/>
              </a:rPr>
              <a:t>Lassetter</a:t>
            </a:r>
            <a:r>
              <a:rPr lang="en-US" sz="2800" b="1" dirty="0" smtClean="0">
                <a:solidFill>
                  <a:srgbClr val="063D6C"/>
                </a:solidFill>
                <a:latin typeface="Century Schoolbook"/>
                <a:cs typeface="Century Schoolbook"/>
              </a:rPr>
              <a:t> </a:t>
            </a:r>
            <a:r>
              <a:rPr lang="nb-NO" sz="2800" u="sng" dirty="0" smtClean="0">
                <a:hlinkClick r:id="rId3"/>
              </a:rPr>
              <a:t>jane_lassetter@byu.edu</a:t>
            </a:r>
            <a:endParaRPr lang="en-US" sz="2800" b="1" dirty="0">
              <a:solidFill>
                <a:srgbClr val="063D6C"/>
              </a:solidFill>
              <a:latin typeface="Century Schoolbook"/>
              <a:cs typeface="Century Schoolbook"/>
            </a:endParaRPr>
          </a:p>
        </p:txBody>
      </p:sp>
      <p:pic>
        <p:nvPicPr>
          <p:cNvPr id="14" name="Picture 13"/>
          <p:cNvPicPr>
            <a:picLocks noChangeAspect="1"/>
          </p:cNvPicPr>
          <p:nvPr/>
        </p:nvPicPr>
        <p:blipFill>
          <a:blip r:embed="rId4" cstate="print"/>
          <a:stretch>
            <a:fillRect/>
          </a:stretch>
        </p:blipFill>
        <p:spPr>
          <a:xfrm>
            <a:off x="2743200" y="1066800"/>
            <a:ext cx="2897338"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Screen Shot 2014-08-10 at 11.36.57 A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43200" y="3657600"/>
            <a:ext cx="2057400" cy="2231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Screen Shot 2014-08-09 at 5.58.24 PM.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29200" y="4343400"/>
            <a:ext cx="2362200" cy="1645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Screen Shot 2014-08-09 at 5.57.42 PM.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858000" y="2819400"/>
            <a:ext cx="2133600" cy="1705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Content Placeholder 3" descr="Lassetter 98x137.jpg"/>
          <p:cNvPicPr>
            <a:picLocks noChangeAspect="1"/>
          </p:cNvPicPr>
          <p:nvPr/>
        </p:nvPicPr>
        <p:blipFill>
          <a:blip r:embed="rId8" cstate="print"/>
          <a:stretch>
            <a:fillRect/>
          </a:stretch>
        </p:blipFill>
        <p:spPr>
          <a:xfrm>
            <a:off x="533400" y="152400"/>
            <a:ext cx="762000" cy="1065245"/>
          </a:xfrm>
          <a:prstGeom prst="rect">
            <a:avLst/>
          </a:prstGeom>
        </p:spPr>
      </p:pic>
    </p:spTree>
    <p:extLst>
      <p:ext uri="{BB962C8B-B14F-4D97-AF65-F5344CB8AC3E}">
        <p14:creationId xmlns:p14="http://schemas.microsoft.com/office/powerpoint/2010/main" xmlns="" val="3286365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8-09 at 5.27.52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57800" y="1295400"/>
            <a:ext cx="3156047"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Screen Shot 2014-08-09 at 5.36.11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57800" y="5105400"/>
            <a:ext cx="1364759" cy="975259"/>
          </a:xfrm>
          <a:prstGeom prst="rect">
            <a:avLst/>
          </a:prstGeom>
        </p:spPr>
      </p:pic>
      <p:pic>
        <p:nvPicPr>
          <p:cNvPr id="10" name="Picture 9" descr="Screen Shot 2014-08-09 at 5.35.55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86600" y="5105400"/>
            <a:ext cx="1342763" cy="971933"/>
          </a:xfrm>
          <a:prstGeom prst="rect">
            <a:avLst/>
          </a:prstGeom>
        </p:spPr>
      </p:pic>
      <p:sp>
        <p:nvSpPr>
          <p:cNvPr id="14" name="Content Placeholder 7"/>
          <p:cNvSpPr>
            <a:spLocks noGrp="1"/>
          </p:cNvSpPr>
          <p:nvPr>
            <p:ph idx="1"/>
          </p:nvPr>
        </p:nvSpPr>
        <p:spPr>
          <a:xfrm>
            <a:off x="1126273" y="1828800"/>
            <a:ext cx="3124200" cy="1524000"/>
          </a:xfrm>
          <a:ln w="3175" cmpd="sng">
            <a:solidFill>
              <a:srgbClr val="063D6C"/>
            </a:solidFill>
          </a:ln>
        </p:spPr>
        <p:style>
          <a:lnRef idx="2">
            <a:schemeClr val="accent3"/>
          </a:lnRef>
          <a:fillRef idx="1">
            <a:schemeClr val="lt1"/>
          </a:fillRef>
          <a:effectRef idx="0">
            <a:schemeClr val="accent3"/>
          </a:effectRef>
          <a:fontRef idx="minor">
            <a:schemeClr val="dk1"/>
          </a:fontRef>
        </p:style>
        <p:txBody>
          <a:bodyPr>
            <a:normAutofit/>
          </a:bodyPr>
          <a:lstStyle/>
          <a:p>
            <a:pPr marL="457200" lvl="1" indent="-457200">
              <a:buFont typeface="Courier New"/>
              <a:buChar char="o"/>
            </a:pPr>
            <a:r>
              <a:rPr lang="en-US" sz="2400" dirty="0" smtClean="0">
                <a:solidFill>
                  <a:srgbClr val="063D6C"/>
                </a:solidFill>
                <a:ea typeface="Calibri"/>
                <a:cs typeface="Calibri"/>
              </a:rPr>
              <a:t>South America</a:t>
            </a:r>
          </a:p>
          <a:p>
            <a:pPr marL="457200" lvl="1" indent="-457200">
              <a:buFont typeface="Courier New"/>
              <a:buChar char="o"/>
            </a:pPr>
            <a:r>
              <a:rPr lang="en-US" sz="2400" dirty="0">
                <a:solidFill>
                  <a:srgbClr val="063D6C"/>
                </a:solidFill>
                <a:ea typeface="Calibri"/>
                <a:cs typeface="Calibri"/>
              </a:rPr>
              <a:t>Central </a:t>
            </a:r>
            <a:r>
              <a:rPr lang="en-US" sz="2400" dirty="0" smtClean="0">
                <a:solidFill>
                  <a:srgbClr val="063D6C"/>
                </a:solidFill>
                <a:ea typeface="Calibri"/>
                <a:cs typeface="Calibri"/>
              </a:rPr>
              <a:t>America</a:t>
            </a:r>
          </a:p>
          <a:p>
            <a:pPr marL="457200" lvl="1" indent="-457200">
              <a:buFont typeface="Courier New"/>
              <a:buChar char="o"/>
            </a:pPr>
            <a:r>
              <a:rPr lang="en-US" sz="2400" dirty="0" smtClean="0">
                <a:solidFill>
                  <a:srgbClr val="063D6C"/>
                </a:solidFill>
                <a:ea typeface="Calibri"/>
                <a:cs typeface="Calibri"/>
              </a:rPr>
              <a:t>Portugal and Spain</a:t>
            </a:r>
          </a:p>
        </p:txBody>
      </p:sp>
      <p:sp>
        <p:nvSpPr>
          <p:cNvPr id="16" name="TextBox 15"/>
          <p:cNvSpPr txBox="1"/>
          <p:nvPr/>
        </p:nvSpPr>
        <p:spPr>
          <a:xfrm>
            <a:off x="6781800" y="6443246"/>
            <a:ext cx="2286000" cy="338554"/>
          </a:xfrm>
          <a:prstGeom prst="rect">
            <a:avLst/>
          </a:prstGeom>
          <a:noFill/>
        </p:spPr>
        <p:txBody>
          <a:bodyPr wrap="square" rtlCol="0">
            <a:spAutoFit/>
          </a:bodyPr>
          <a:lstStyle/>
          <a:p>
            <a:pPr algn="r"/>
            <a:r>
              <a:rPr lang="en-US" sz="1600" dirty="0" smtClean="0">
                <a:solidFill>
                  <a:schemeClr val="bg1">
                    <a:lumMod val="50000"/>
                  </a:schemeClr>
                </a:solidFill>
                <a:latin typeface="Century Schoolbook"/>
                <a:cs typeface="Century Schoolbook"/>
              </a:rPr>
              <a:t>Regional Breakdown</a:t>
            </a:r>
            <a:endParaRPr lang="en-US" sz="1600" dirty="0">
              <a:solidFill>
                <a:schemeClr val="bg1">
                  <a:lumMod val="50000"/>
                </a:schemeClr>
              </a:solidFill>
              <a:latin typeface="Century Schoolbook"/>
              <a:cs typeface="Century Schoolbook"/>
            </a:endParaRPr>
          </a:p>
        </p:txBody>
      </p:sp>
      <p:sp>
        <p:nvSpPr>
          <p:cNvPr id="18" name="TextBox 17"/>
          <p:cNvSpPr txBox="1"/>
          <p:nvPr/>
        </p:nvSpPr>
        <p:spPr>
          <a:xfrm>
            <a:off x="1828800" y="304800"/>
            <a:ext cx="7010400" cy="523220"/>
          </a:xfrm>
          <a:prstGeom prst="rect">
            <a:avLst/>
          </a:prstGeom>
          <a:noFill/>
        </p:spPr>
        <p:txBody>
          <a:bodyPr wrap="square" rtlCol="0">
            <a:spAutoFit/>
          </a:bodyPr>
          <a:lstStyle/>
          <a:p>
            <a:r>
              <a:rPr lang="en-US" sz="2800" b="1" dirty="0" smtClean="0">
                <a:solidFill>
                  <a:srgbClr val="063D6C"/>
                </a:solidFill>
                <a:latin typeface="Century Schoolbook"/>
                <a:cs typeface="Century Schoolbook"/>
              </a:rPr>
              <a:t>Regina </a:t>
            </a:r>
            <a:r>
              <a:rPr lang="en-US" sz="2800" b="1" dirty="0" err="1" smtClean="0">
                <a:solidFill>
                  <a:srgbClr val="063D6C"/>
                </a:solidFill>
                <a:latin typeface="Century Schoolbook"/>
                <a:cs typeface="Century Schoolbook"/>
              </a:rPr>
              <a:t>Bousso</a:t>
            </a:r>
            <a:r>
              <a:rPr lang="en-US" sz="2800" b="1" dirty="0" smtClean="0">
                <a:solidFill>
                  <a:srgbClr val="063D6C"/>
                </a:solidFill>
                <a:latin typeface="Century Schoolbook"/>
                <a:cs typeface="Century Schoolbook"/>
              </a:rPr>
              <a:t> </a:t>
            </a:r>
            <a:r>
              <a:rPr lang="en-US" sz="2800" u="sng" dirty="0" smtClean="0">
                <a:hlinkClick r:id="rId5"/>
              </a:rPr>
              <a:t>szylit@usp.br</a:t>
            </a:r>
            <a:endParaRPr lang="en-US" sz="2800" b="1" dirty="0">
              <a:solidFill>
                <a:srgbClr val="063D6C"/>
              </a:solidFill>
              <a:latin typeface="Century Schoolbook"/>
              <a:cs typeface="Century Schoolbook"/>
            </a:endParaRPr>
          </a:p>
        </p:txBody>
      </p:sp>
      <p:pic>
        <p:nvPicPr>
          <p:cNvPr id="11" name="Picture 10" descr="Screen Shot 2014-08-10 at 11.31.43 AM.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90600" y="3810000"/>
            <a:ext cx="3395547"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Bousso 211x216.jpg"/>
          <p:cNvPicPr>
            <a:picLocks noChangeAspect="1"/>
          </p:cNvPicPr>
          <p:nvPr/>
        </p:nvPicPr>
        <p:blipFill>
          <a:blip r:embed="rId7" cstate="print"/>
          <a:stretch>
            <a:fillRect/>
          </a:stretch>
        </p:blipFill>
        <p:spPr>
          <a:xfrm>
            <a:off x="457200" y="304800"/>
            <a:ext cx="1116542" cy="1143000"/>
          </a:xfrm>
          <a:prstGeom prst="rect">
            <a:avLst/>
          </a:prstGeom>
        </p:spPr>
      </p:pic>
    </p:spTree>
    <p:extLst>
      <p:ext uri="{BB962C8B-B14F-4D97-AF65-F5344CB8AC3E}">
        <p14:creationId xmlns:p14="http://schemas.microsoft.com/office/powerpoint/2010/main" xmlns="" val="2594111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a:spLocks noGrp="1"/>
          </p:cNvSpPr>
          <p:nvPr>
            <p:ph idx="1"/>
          </p:nvPr>
        </p:nvSpPr>
        <p:spPr>
          <a:xfrm>
            <a:off x="5562600" y="2286000"/>
            <a:ext cx="2895600" cy="871444"/>
          </a:xfrm>
          <a:noFill/>
          <a:ln w="3175" cmpd="sng">
            <a:solidFill>
              <a:srgbClr val="063D6C"/>
            </a:solidFill>
          </a:ln>
        </p:spPr>
        <p:style>
          <a:lnRef idx="2">
            <a:schemeClr val="accent3"/>
          </a:lnRef>
          <a:fillRef idx="1">
            <a:schemeClr val="lt1"/>
          </a:fillRef>
          <a:effectRef idx="0">
            <a:schemeClr val="accent3"/>
          </a:effectRef>
          <a:fontRef idx="minor">
            <a:schemeClr val="dk1"/>
          </a:fontRef>
        </p:style>
        <p:txBody>
          <a:bodyPr>
            <a:normAutofit/>
          </a:bodyPr>
          <a:lstStyle/>
          <a:p>
            <a:pPr marL="285750" lvl="1">
              <a:buFont typeface="Courier New"/>
              <a:buChar char="o"/>
            </a:pPr>
            <a:r>
              <a:rPr lang="en-US" sz="2400" dirty="0" smtClean="0">
                <a:solidFill>
                  <a:srgbClr val="063D6C"/>
                </a:solidFill>
                <a:ea typeface="Calibri"/>
                <a:cs typeface="Calibri"/>
              </a:rPr>
              <a:t>Europe </a:t>
            </a:r>
            <a:r>
              <a:rPr lang="en-US" sz="2400" dirty="0">
                <a:solidFill>
                  <a:srgbClr val="063D6C"/>
                </a:solidFill>
                <a:ea typeface="Calibri"/>
                <a:cs typeface="Calibri"/>
              </a:rPr>
              <a:t>(</a:t>
            </a:r>
            <a:r>
              <a:rPr lang="en-US" sz="2400" dirty="0">
                <a:solidFill>
                  <a:srgbClr val="063D6C"/>
                </a:solidFill>
              </a:rPr>
              <a:t>except Portugal &amp; Spain</a:t>
            </a:r>
            <a:r>
              <a:rPr lang="en-US" sz="2400" dirty="0" smtClean="0">
                <a:solidFill>
                  <a:srgbClr val="063D6C"/>
                </a:solidFill>
              </a:rPr>
              <a:t>)</a:t>
            </a:r>
            <a:endParaRPr lang="en-US" sz="2400" dirty="0" smtClean="0">
              <a:solidFill>
                <a:srgbClr val="063D6C"/>
              </a:solidFill>
              <a:ea typeface="Calibri"/>
              <a:cs typeface="Calibri"/>
            </a:endParaRPr>
          </a:p>
        </p:txBody>
      </p:sp>
      <p:pic>
        <p:nvPicPr>
          <p:cNvPr id="11" name="Picture 10" descr="Screen Shot 2014-08-09 at 5.56.40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200" y="1981200"/>
            <a:ext cx="3657600" cy="2600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6781800" y="6443246"/>
            <a:ext cx="2286000" cy="338554"/>
          </a:xfrm>
          <a:prstGeom prst="rect">
            <a:avLst/>
          </a:prstGeom>
          <a:noFill/>
        </p:spPr>
        <p:txBody>
          <a:bodyPr wrap="square" rtlCol="0">
            <a:spAutoFit/>
          </a:bodyPr>
          <a:lstStyle/>
          <a:p>
            <a:pPr algn="r"/>
            <a:r>
              <a:rPr lang="en-US" sz="1600" dirty="0" smtClean="0">
                <a:solidFill>
                  <a:schemeClr val="bg1">
                    <a:lumMod val="50000"/>
                  </a:schemeClr>
                </a:solidFill>
                <a:latin typeface="Century Schoolbook"/>
                <a:cs typeface="Century Schoolbook"/>
              </a:rPr>
              <a:t>Regional Breakdown</a:t>
            </a:r>
            <a:endParaRPr lang="en-US" sz="1600" dirty="0">
              <a:solidFill>
                <a:schemeClr val="bg1">
                  <a:lumMod val="50000"/>
                </a:schemeClr>
              </a:solidFill>
              <a:latin typeface="Century Schoolbook"/>
              <a:cs typeface="Century Schoolbook"/>
            </a:endParaRPr>
          </a:p>
        </p:txBody>
      </p:sp>
      <p:sp>
        <p:nvSpPr>
          <p:cNvPr id="13" name="TextBox 12"/>
          <p:cNvSpPr txBox="1"/>
          <p:nvPr/>
        </p:nvSpPr>
        <p:spPr>
          <a:xfrm>
            <a:off x="1600200" y="304800"/>
            <a:ext cx="7086600" cy="954107"/>
          </a:xfrm>
          <a:prstGeom prst="rect">
            <a:avLst/>
          </a:prstGeom>
          <a:noFill/>
        </p:spPr>
        <p:txBody>
          <a:bodyPr wrap="square" rtlCol="0">
            <a:spAutoFit/>
          </a:bodyPr>
          <a:lstStyle/>
          <a:p>
            <a:r>
              <a:rPr lang="en-US" sz="2800" b="1" dirty="0" smtClean="0">
                <a:solidFill>
                  <a:srgbClr val="063D6C"/>
                </a:solidFill>
                <a:latin typeface="Century Schoolbook"/>
                <a:cs typeface="Century Schoolbook"/>
              </a:rPr>
              <a:t>Veronica Swallow</a:t>
            </a:r>
          </a:p>
          <a:p>
            <a:r>
              <a:rPr lang="it-IT" sz="2800" u="sng" dirty="0" smtClean="0">
                <a:hlinkClick r:id="rId3"/>
              </a:rPr>
              <a:t>veronica.swallow@manchester.ac.uk</a:t>
            </a:r>
            <a:endParaRPr lang="en-US" sz="2800" b="1" dirty="0">
              <a:solidFill>
                <a:srgbClr val="063D6C"/>
              </a:solidFill>
              <a:latin typeface="Century Schoolbook"/>
              <a:cs typeface="Century Schoolbook"/>
            </a:endParaRPr>
          </a:p>
        </p:txBody>
      </p:sp>
      <p:pic>
        <p:nvPicPr>
          <p:cNvPr id="8" name="Picture 7" descr="Swallow.jpg"/>
          <p:cNvPicPr>
            <a:picLocks noChangeAspect="1"/>
          </p:cNvPicPr>
          <p:nvPr/>
        </p:nvPicPr>
        <p:blipFill>
          <a:blip r:embed="rId4" cstate="print"/>
          <a:stretch>
            <a:fillRect/>
          </a:stretch>
        </p:blipFill>
        <p:spPr>
          <a:xfrm>
            <a:off x="381000" y="304800"/>
            <a:ext cx="1099800" cy="990600"/>
          </a:xfrm>
          <a:prstGeom prst="rect">
            <a:avLst/>
          </a:prstGeom>
        </p:spPr>
      </p:pic>
    </p:spTree>
    <p:extLst>
      <p:ext uri="{BB962C8B-B14F-4D97-AF65-F5344CB8AC3E}">
        <p14:creationId xmlns:p14="http://schemas.microsoft.com/office/powerpoint/2010/main" xmlns="" val="2823890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63D6C"/>
                </a:solidFill>
              </a:rPr>
              <a:t>Strategies for Disseminating</a:t>
            </a:r>
            <a:br>
              <a:rPr lang="en-US" b="1" dirty="0" smtClean="0">
                <a:solidFill>
                  <a:srgbClr val="063D6C"/>
                </a:solidFill>
              </a:rPr>
            </a:br>
            <a:r>
              <a:rPr lang="en-US" b="1" dirty="0" smtClean="0">
                <a:solidFill>
                  <a:srgbClr val="063D6C"/>
                </a:solidFill>
              </a:rPr>
              <a:t>Who? </a:t>
            </a:r>
            <a:endParaRPr lang="en-US" dirty="0">
              <a:solidFill>
                <a:srgbClr val="063D6C"/>
              </a:solidFill>
            </a:endParaRPr>
          </a:p>
        </p:txBody>
      </p:sp>
      <p:sp>
        <p:nvSpPr>
          <p:cNvPr id="6" name="Content Placeholder 6"/>
          <p:cNvSpPr>
            <a:spLocks noGrp="1"/>
          </p:cNvSpPr>
          <p:nvPr>
            <p:ph sz="half" idx="2"/>
          </p:nvPr>
        </p:nvSpPr>
        <p:spPr>
          <a:xfrm>
            <a:off x="4648200" y="1600200"/>
            <a:ext cx="4267200" cy="5029200"/>
          </a:xfrm>
        </p:spPr>
        <p:txBody>
          <a:bodyPr>
            <a:noAutofit/>
          </a:bodyPr>
          <a:lstStyle/>
          <a:p>
            <a:r>
              <a:rPr lang="en-US" dirty="0">
                <a:solidFill>
                  <a:srgbClr val="063D6C"/>
                </a:solidFill>
              </a:rPr>
              <a:t>Colleagues </a:t>
            </a:r>
            <a:r>
              <a:rPr lang="en-US" dirty="0" smtClean="0">
                <a:solidFill>
                  <a:srgbClr val="063D6C"/>
                </a:solidFill>
              </a:rPr>
              <a:t>outside </a:t>
            </a:r>
            <a:r>
              <a:rPr lang="en-US" dirty="0">
                <a:solidFill>
                  <a:srgbClr val="063D6C"/>
                </a:solidFill>
              </a:rPr>
              <a:t>your organization e.g</a:t>
            </a:r>
            <a:r>
              <a:rPr lang="en-US" dirty="0" smtClean="0">
                <a:solidFill>
                  <a:srgbClr val="063D6C"/>
                </a:solidFill>
              </a:rPr>
              <a:t>.</a:t>
            </a:r>
          </a:p>
          <a:p>
            <a:pPr lvl="1"/>
            <a:r>
              <a:rPr lang="en-US" sz="2800" dirty="0" smtClean="0">
                <a:solidFill>
                  <a:srgbClr val="063D6C"/>
                </a:solidFill>
              </a:rPr>
              <a:t>Practice collaborators </a:t>
            </a:r>
          </a:p>
          <a:p>
            <a:pPr lvl="1"/>
            <a:r>
              <a:rPr lang="en-US" sz="2800" dirty="0" smtClean="0">
                <a:solidFill>
                  <a:srgbClr val="063D6C"/>
                </a:solidFill>
              </a:rPr>
              <a:t>Collaborators in other universities/ colleges</a:t>
            </a:r>
          </a:p>
          <a:p>
            <a:pPr lvl="1"/>
            <a:r>
              <a:rPr lang="en-US" sz="2800" dirty="0" smtClean="0">
                <a:solidFill>
                  <a:srgbClr val="063D6C"/>
                </a:solidFill>
              </a:rPr>
              <a:t>National/international networks</a:t>
            </a:r>
          </a:p>
          <a:p>
            <a:r>
              <a:rPr lang="en-US" dirty="0" smtClean="0">
                <a:solidFill>
                  <a:srgbClr val="063D6C"/>
                </a:solidFill>
              </a:rPr>
              <a:t>PhD </a:t>
            </a:r>
            <a:r>
              <a:rPr lang="en-US" dirty="0">
                <a:solidFill>
                  <a:srgbClr val="063D6C"/>
                </a:solidFill>
              </a:rPr>
              <a:t>&amp; Masters </a:t>
            </a:r>
            <a:r>
              <a:rPr lang="en-US" dirty="0" smtClean="0">
                <a:solidFill>
                  <a:srgbClr val="063D6C"/>
                </a:solidFill>
              </a:rPr>
              <a:t>students</a:t>
            </a:r>
          </a:p>
          <a:p>
            <a:pPr lvl="0"/>
            <a:r>
              <a:rPr lang="en-US" dirty="0">
                <a:solidFill>
                  <a:srgbClr val="063D6C"/>
                </a:solidFill>
              </a:rPr>
              <a:t>Local professional organizations (e.g., STT chapter)</a:t>
            </a:r>
            <a:endParaRPr lang="en-GB" dirty="0">
              <a:solidFill>
                <a:srgbClr val="063D6C"/>
              </a:solidFill>
            </a:endParaRPr>
          </a:p>
          <a:p>
            <a:endParaRPr lang="en-GB" dirty="0">
              <a:solidFill>
                <a:srgbClr val="063D6C"/>
              </a:solidFill>
            </a:endParaRPr>
          </a:p>
        </p:txBody>
      </p:sp>
      <p:sp>
        <p:nvSpPr>
          <p:cNvPr id="8" name="Content Placeholder 5"/>
          <p:cNvSpPr>
            <a:spLocks noGrp="1"/>
          </p:cNvSpPr>
          <p:nvPr>
            <p:ph sz="half" idx="1"/>
          </p:nvPr>
        </p:nvSpPr>
        <p:spPr>
          <a:xfrm>
            <a:off x="228600" y="1600200"/>
            <a:ext cx="4648200" cy="4525963"/>
          </a:xfrm>
        </p:spPr>
        <p:txBody>
          <a:bodyPr>
            <a:normAutofit/>
          </a:bodyPr>
          <a:lstStyle/>
          <a:p>
            <a:r>
              <a:rPr lang="en-US" dirty="0" smtClean="0">
                <a:solidFill>
                  <a:srgbClr val="063D6C"/>
                </a:solidFill>
              </a:rPr>
              <a:t>Colleagues in your organization e.g.</a:t>
            </a:r>
          </a:p>
          <a:p>
            <a:pPr lvl="1"/>
            <a:r>
              <a:rPr lang="en-US" sz="2800" dirty="0" smtClean="0">
                <a:solidFill>
                  <a:srgbClr val="063D6C"/>
                </a:solidFill>
              </a:rPr>
              <a:t>Research Director/s</a:t>
            </a:r>
          </a:p>
          <a:p>
            <a:pPr lvl="1"/>
            <a:r>
              <a:rPr lang="en-US" sz="2800" dirty="0" smtClean="0">
                <a:solidFill>
                  <a:srgbClr val="063D6C"/>
                </a:solidFill>
              </a:rPr>
              <a:t>Programme Director/s</a:t>
            </a:r>
          </a:p>
          <a:p>
            <a:pPr lvl="1"/>
            <a:r>
              <a:rPr lang="en-US" sz="2800" dirty="0" smtClean="0">
                <a:solidFill>
                  <a:srgbClr val="063D6C"/>
                </a:solidFill>
              </a:rPr>
              <a:t>Deans/Associate Dean/s Research/Education</a:t>
            </a:r>
          </a:p>
          <a:p>
            <a:pPr lvl="1"/>
            <a:r>
              <a:rPr lang="en-US" sz="2800" dirty="0" smtClean="0">
                <a:solidFill>
                  <a:srgbClr val="063D6C"/>
                </a:solidFill>
              </a:rPr>
              <a:t>Person doing your performance review</a:t>
            </a:r>
          </a:p>
          <a:p>
            <a:pPr lvl="1"/>
            <a:r>
              <a:rPr lang="en-US" sz="2800" dirty="0" smtClean="0">
                <a:solidFill>
                  <a:srgbClr val="063D6C"/>
                </a:solidFill>
              </a:rPr>
              <a:t>Collaborators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63D6C"/>
                </a:solidFill>
              </a:rPr>
              <a:t>Strategies for </a:t>
            </a:r>
            <a:r>
              <a:rPr lang="en-US" b="1" dirty="0" smtClean="0">
                <a:solidFill>
                  <a:srgbClr val="063D6C"/>
                </a:solidFill>
              </a:rPr>
              <a:t>Disseminating (How ?) 1</a:t>
            </a:r>
            <a:endParaRPr lang="en-GB" dirty="0">
              <a:solidFill>
                <a:srgbClr val="063D6C"/>
              </a:solidFill>
            </a:endParaRPr>
          </a:p>
        </p:txBody>
      </p:sp>
      <p:sp>
        <p:nvSpPr>
          <p:cNvPr id="5" name="Content Placeholder 4"/>
          <p:cNvSpPr>
            <a:spLocks noGrp="1"/>
          </p:cNvSpPr>
          <p:nvPr>
            <p:ph idx="1"/>
          </p:nvPr>
        </p:nvSpPr>
        <p:spPr/>
        <p:txBody>
          <a:bodyPr>
            <a:normAutofit fontScale="92500" lnSpcReduction="20000"/>
          </a:bodyPr>
          <a:lstStyle/>
          <a:p>
            <a:r>
              <a:rPr lang="en-US" dirty="0" smtClean="0">
                <a:solidFill>
                  <a:srgbClr val="063D6C"/>
                </a:solidFill>
              </a:rPr>
              <a:t>Word of mouth</a:t>
            </a:r>
          </a:p>
          <a:p>
            <a:r>
              <a:rPr lang="en-US" dirty="0" smtClean="0">
                <a:solidFill>
                  <a:srgbClr val="063D6C"/>
                </a:solidFill>
              </a:rPr>
              <a:t>Email </a:t>
            </a:r>
            <a:r>
              <a:rPr lang="en-US" dirty="0">
                <a:solidFill>
                  <a:srgbClr val="063D6C"/>
                </a:solidFill>
              </a:rPr>
              <a:t>distribution lists </a:t>
            </a:r>
            <a:endParaRPr lang="en-US" dirty="0" smtClean="0">
              <a:solidFill>
                <a:srgbClr val="063D6C"/>
              </a:solidFill>
            </a:endParaRPr>
          </a:p>
          <a:p>
            <a:r>
              <a:rPr lang="en-US" dirty="0" smtClean="0">
                <a:solidFill>
                  <a:srgbClr val="063D6C"/>
                </a:solidFill>
              </a:rPr>
              <a:t>Websites </a:t>
            </a:r>
            <a:r>
              <a:rPr lang="en-US" dirty="0">
                <a:solidFill>
                  <a:srgbClr val="063D6C"/>
                </a:solidFill>
              </a:rPr>
              <a:t>e.g. your university or hospital site</a:t>
            </a:r>
          </a:p>
          <a:p>
            <a:r>
              <a:rPr lang="en-US" dirty="0">
                <a:solidFill>
                  <a:srgbClr val="063D6C"/>
                </a:solidFill>
              </a:rPr>
              <a:t>Newsletters e.g. University or Hospital Research updates </a:t>
            </a:r>
            <a:endParaRPr lang="en-US" dirty="0" smtClean="0">
              <a:solidFill>
                <a:srgbClr val="063D6C"/>
              </a:solidFill>
            </a:endParaRPr>
          </a:p>
          <a:p>
            <a:r>
              <a:rPr lang="en-US" sz="3500" dirty="0" smtClean="0">
                <a:solidFill>
                  <a:srgbClr val="063D6C"/>
                </a:solidFill>
              </a:rPr>
              <a:t>At conferences/meetings</a:t>
            </a:r>
          </a:p>
          <a:p>
            <a:pPr marL="342900" lvl="1" indent="-342900">
              <a:buFont typeface="Arial" panose="020B0604020202020204" pitchFamily="34" charset="0"/>
              <a:buChar char="•"/>
            </a:pPr>
            <a:r>
              <a:rPr lang="en-GB" sz="3500" dirty="0" smtClean="0">
                <a:solidFill>
                  <a:srgbClr val="063D6C"/>
                </a:solidFill>
              </a:rPr>
              <a:t>Use IFNA promotional material</a:t>
            </a:r>
            <a:endParaRPr lang="en-US" sz="3500" dirty="0" smtClean="0">
              <a:solidFill>
                <a:srgbClr val="063D6C"/>
              </a:solidFill>
            </a:endParaRPr>
          </a:p>
          <a:p>
            <a:pPr marL="342900" lvl="1" indent="-342900">
              <a:buFont typeface="Arial" panose="020B0604020202020204" pitchFamily="34" charset="0"/>
              <a:buChar char="•"/>
            </a:pPr>
            <a:r>
              <a:rPr lang="en-US" sz="3500" dirty="0" smtClean="0">
                <a:solidFill>
                  <a:srgbClr val="063D6C"/>
                </a:solidFill>
              </a:rPr>
              <a:t>Begin seeking funding ASAP</a:t>
            </a:r>
            <a:endParaRPr lang="en-US" dirty="0" smtClean="0">
              <a:solidFill>
                <a:srgbClr val="063D6C"/>
              </a:solidFill>
            </a:endParaRPr>
          </a:p>
          <a:p>
            <a:pPr marL="0" indent="0">
              <a:buNone/>
            </a:pPr>
            <a:r>
              <a:rPr lang="en-US" dirty="0" smtClean="0"/>
              <a:t> </a:t>
            </a:r>
            <a:endParaRPr lang="en-US" dirty="0"/>
          </a:p>
          <a:p>
            <a:endParaRPr lang="en-GB" dirty="0"/>
          </a:p>
        </p:txBody>
      </p:sp>
    </p:spTree>
    <p:extLst>
      <p:ext uri="{BB962C8B-B14F-4D97-AF65-F5344CB8AC3E}">
        <p14:creationId xmlns:p14="http://schemas.microsoft.com/office/powerpoint/2010/main" xmlns="" val="3705077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63D6C"/>
                </a:solidFill>
              </a:rPr>
              <a:t>Strategies for Disseminating (How ?) </a:t>
            </a:r>
            <a:r>
              <a:rPr lang="en-US" b="1" dirty="0" smtClean="0">
                <a:solidFill>
                  <a:srgbClr val="063D6C"/>
                </a:solidFill>
              </a:rPr>
              <a:t>2</a:t>
            </a:r>
            <a:endParaRPr lang="en-GB" dirty="0">
              <a:solidFill>
                <a:srgbClr val="063D6C"/>
              </a:solidFill>
            </a:endParaRPr>
          </a:p>
        </p:txBody>
      </p:sp>
      <p:sp>
        <p:nvSpPr>
          <p:cNvPr id="5" name="Content Placeholder 4"/>
          <p:cNvSpPr>
            <a:spLocks noGrp="1"/>
          </p:cNvSpPr>
          <p:nvPr>
            <p:ph idx="1"/>
          </p:nvPr>
        </p:nvSpPr>
        <p:spPr>
          <a:xfrm>
            <a:off x="457200" y="1600200"/>
            <a:ext cx="8229600" cy="4800600"/>
          </a:xfrm>
        </p:spPr>
        <p:txBody>
          <a:bodyPr>
            <a:normAutofit fontScale="77500" lnSpcReduction="20000"/>
          </a:bodyPr>
          <a:lstStyle/>
          <a:p>
            <a:r>
              <a:rPr lang="en-US" dirty="0" smtClean="0">
                <a:solidFill>
                  <a:srgbClr val="063D6C"/>
                </a:solidFill>
              </a:rPr>
              <a:t>Social media (e.g. IFNA online Family Nursing Community, Twitter, </a:t>
            </a:r>
            <a:r>
              <a:rPr lang="en-US" dirty="0" err="1" smtClean="0">
                <a:solidFill>
                  <a:srgbClr val="063D6C"/>
                </a:solidFill>
              </a:rPr>
              <a:t>Facebook</a:t>
            </a:r>
            <a:r>
              <a:rPr lang="en-US" dirty="0" smtClean="0">
                <a:solidFill>
                  <a:srgbClr val="063D6C"/>
                </a:solidFill>
              </a:rPr>
              <a:t>, </a:t>
            </a:r>
            <a:r>
              <a:rPr lang="en-US" dirty="0" err="1" smtClean="0">
                <a:solidFill>
                  <a:srgbClr val="063D6C"/>
                </a:solidFill>
              </a:rPr>
              <a:t>Instagram</a:t>
            </a:r>
            <a:r>
              <a:rPr lang="en-US" dirty="0" smtClean="0">
                <a:solidFill>
                  <a:srgbClr val="063D6C"/>
                </a:solidFill>
              </a:rPr>
              <a:t>, LinkedIn)</a:t>
            </a:r>
          </a:p>
          <a:p>
            <a:pPr lvl="1"/>
            <a:r>
              <a:rPr lang="en-US" b="1" dirty="0" smtClean="0">
                <a:solidFill>
                  <a:srgbClr val="063D6C"/>
                </a:solidFill>
              </a:rPr>
              <a:t>Online Family Nursing Community </a:t>
            </a:r>
            <a:r>
              <a:rPr lang="en-US" dirty="0" smtClean="0">
                <a:solidFill>
                  <a:srgbClr val="063D6C"/>
                </a:solidFill>
              </a:rPr>
              <a:t>within the IFNA website: </a:t>
            </a:r>
            <a:r>
              <a:rPr lang="en-US" dirty="0" smtClean="0">
                <a:solidFill>
                  <a:srgbClr val="063D6C"/>
                </a:solidFill>
                <a:hlinkClick r:id="rId3"/>
              </a:rPr>
              <a:t>http://internationalfamilynursing.org/online-community/</a:t>
            </a:r>
            <a:r>
              <a:rPr lang="en-US" dirty="0" smtClean="0">
                <a:solidFill>
                  <a:srgbClr val="063D6C"/>
                </a:solidFill>
              </a:rPr>
              <a:t>  which includes Forums that can be established for any topic and the Online Family Nursing Profile that each member is invited to develop to feature their areas of expertise and websites. Liaisons are encouraged to create their own profile.</a:t>
            </a:r>
          </a:p>
          <a:p>
            <a:pPr lvl="1"/>
            <a:r>
              <a:rPr lang="en-US" b="1" dirty="0" smtClean="0">
                <a:solidFill>
                  <a:srgbClr val="063D6C"/>
                </a:solidFill>
              </a:rPr>
              <a:t>IFNA Twitter</a:t>
            </a:r>
          </a:p>
          <a:p>
            <a:pPr lvl="2"/>
            <a:r>
              <a:rPr lang="en-US" dirty="0" smtClean="0">
                <a:solidFill>
                  <a:srgbClr val="063D6C"/>
                </a:solidFill>
                <a:hlinkClick r:id="rId4"/>
              </a:rPr>
              <a:t>https://twitter.com/IFNAorg </a:t>
            </a:r>
            <a:r>
              <a:rPr lang="en-US" dirty="0" smtClean="0">
                <a:solidFill>
                  <a:srgbClr val="063D6C"/>
                </a:solidFill>
              </a:rPr>
              <a:t>, Use #</a:t>
            </a:r>
            <a:r>
              <a:rPr lang="en-US" dirty="0" err="1" smtClean="0">
                <a:solidFill>
                  <a:srgbClr val="063D6C"/>
                </a:solidFill>
              </a:rPr>
              <a:t>familynursing</a:t>
            </a:r>
            <a:endParaRPr lang="en-US" dirty="0" smtClean="0">
              <a:solidFill>
                <a:srgbClr val="063D6C"/>
              </a:solidFill>
            </a:endParaRPr>
          </a:p>
          <a:p>
            <a:pPr lvl="1"/>
            <a:r>
              <a:rPr lang="en-US" b="1" dirty="0" smtClean="0">
                <a:solidFill>
                  <a:srgbClr val="063D6C"/>
                </a:solidFill>
              </a:rPr>
              <a:t>LinkedIn - </a:t>
            </a:r>
            <a:r>
              <a:rPr lang="en-US" dirty="0" smtClean="0">
                <a:solidFill>
                  <a:srgbClr val="063D6C"/>
                </a:solidFill>
                <a:hlinkClick r:id="rId5"/>
              </a:rPr>
              <a:t>https://www.linkedin.com/groups/International-Family-Nursing-Association-6664854?home=&amp;gid=6664854&amp;trk=anet_ug_hm&amp;goback=%2Eanp_6664854_1408027147193_1 </a:t>
            </a:r>
            <a:endParaRPr lang="en-US" dirty="0" smtClean="0">
              <a:solidFill>
                <a:srgbClr val="063D6C"/>
              </a:solidFill>
            </a:endParaRPr>
          </a:p>
          <a:p>
            <a:pPr lvl="1"/>
            <a:r>
              <a:rPr lang="en-US" b="1" dirty="0" smtClean="0">
                <a:solidFill>
                  <a:srgbClr val="063D6C"/>
                </a:solidFill>
              </a:rPr>
              <a:t>IFNA Listserv </a:t>
            </a:r>
            <a:r>
              <a:rPr lang="en-US" dirty="0" smtClean="0">
                <a:solidFill>
                  <a:srgbClr val="063D6C"/>
                </a:solidFill>
              </a:rPr>
              <a:t>- The email address for the IFNA Listserv is: </a:t>
            </a:r>
            <a:r>
              <a:rPr lang="en-US" dirty="0" smtClean="0">
                <a:solidFill>
                  <a:srgbClr val="063D6C"/>
                </a:solidFill>
                <a:hlinkClick r:id="rId6"/>
              </a:rPr>
              <a:t>international-family-nursing-association@googlegroups.com</a:t>
            </a:r>
            <a:r>
              <a:rPr lang="en-US" dirty="0" smtClean="0">
                <a:solidFill>
                  <a:srgbClr val="063D6C"/>
                </a:solidFill>
              </a:rPr>
              <a:t> </a:t>
            </a:r>
          </a:p>
          <a:p>
            <a:endParaRPr lang="en-US" sz="3500" dirty="0">
              <a:solidFill>
                <a:srgbClr val="063D6C"/>
              </a:solidFill>
            </a:endParaRPr>
          </a:p>
          <a:p>
            <a:pPr marL="0" lvl="1" indent="0">
              <a:buNone/>
            </a:pPr>
            <a:endParaRPr lang="en-US" sz="5900" dirty="0"/>
          </a:p>
          <a:p>
            <a:pPr marL="342900" lvl="1" indent="-342900">
              <a:buFont typeface="Arial" panose="020B0604020202020204" pitchFamily="34" charset="0"/>
              <a:buChar char="•"/>
            </a:pPr>
            <a:endParaRPr lang="en-GB" dirty="0"/>
          </a:p>
        </p:txBody>
      </p:sp>
    </p:spTree>
    <p:extLst>
      <p:ext uri="{BB962C8B-B14F-4D97-AF65-F5344CB8AC3E}">
        <p14:creationId xmlns:p14="http://schemas.microsoft.com/office/powerpoint/2010/main" xmlns="" val="1528182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63D6C"/>
                </a:solidFill>
              </a:rPr>
              <a:t>Are you or someone you know interested in being a Country Liaison?</a:t>
            </a:r>
            <a:endParaRPr lang="en-US" dirty="0">
              <a:solidFill>
                <a:srgbClr val="063D6C"/>
              </a:solidFill>
            </a:endParaRPr>
          </a:p>
        </p:txBody>
      </p:sp>
      <p:sp>
        <p:nvSpPr>
          <p:cNvPr id="3" name="Content Placeholder 2"/>
          <p:cNvSpPr>
            <a:spLocks noGrp="1"/>
          </p:cNvSpPr>
          <p:nvPr>
            <p:ph sz="half" idx="1"/>
          </p:nvPr>
        </p:nvSpPr>
        <p:spPr>
          <a:xfrm>
            <a:off x="304800" y="1524000"/>
            <a:ext cx="8610600" cy="1905000"/>
          </a:xfrm>
        </p:spPr>
        <p:txBody>
          <a:bodyPr>
            <a:normAutofit lnSpcReduction="10000"/>
          </a:bodyPr>
          <a:lstStyle/>
          <a:p>
            <a:pPr lvl="0"/>
            <a:r>
              <a:rPr lang="en-US" dirty="0" smtClean="0">
                <a:solidFill>
                  <a:srgbClr val="063D6C"/>
                </a:solidFill>
              </a:rPr>
              <a:t>Please contact one of the following:</a:t>
            </a:r>
          </a:p>
          <a:p>
            <a:pPr lvl="1"/>
            <a:r>
              <a:rPr lang="en-US" sz="2600" dirty="0" smtClean="0">
                <a:solidFill>
                  <a:srgbClr val="063D6C"/>
                </a:solidFill>
              </a:rPr>
              <a:t>Regina </a:t>
            </a:r>
            <a:r>
              <a:rPr lang="en-US" sz="2600" dirty="0" err="1" smtClean="0">
                <a:solidFill>
                  <a:srgbClr val="063D6C"/>
                </a:solidFill>
              </a:rPr>
              <a:t>Bousso</a:t>
            </a:r>
            <a:r>
              <a:rPr lang="en-US" sz="2600" dirty="0" smtClean="0">
                <a:solidFill>
                  <a:srgbClr val="063D6C"/>
                </a:solidFill>
              </a:rPr>
              <a:t> - </a:t>
            </a:r>
            <a:r>
              <a:rPr lang="en-US" sz="2600" u="sng" dirty="0" smtClean="0">
                <a:hlinkClick r:id="rId2"/>
              </a:rPr>
              <a:t>szylit@usp.br</a:t>
            </a:r>
            <a:r>
              <a:rPr lang="en-US" sz="2600" dirty="0" smtClean="0"/>
              <a:t> </a:t>
            </a:r>
          </a:p>
          <a:p>
            <a:pPr lvl="1"/>
            <a:r>
              <a:rPr lang="it-IT" sz="2600" dirty="0" smtClean="0">
                <a:solidFill>
                  <a:srgbClr val="063D6C"/>
                </a:solidFill>
              </a:rPr>
              <a:t>Veronica Swallow - </a:t>
            </a:r>
            <a:r>
              <a:rPr lang="it-IT" sz="2600" u="sng" dirty="0" smtClean="0">
                <a:hlinkClick r:id="rId3"/>
              </a:rPr>
              <a:t>veronica.swallow@manchester.ac.uk</a:t>
            </a:r>
            <a:r>
              <a:rPr lang="en-US" sz="2600" dirty="0" smtClean="0"/>
              <a:t> </a:t>
            </a:r>
          </a:p>
          <a:p>
            <a:pPr lvl="1"/>
            <a:r>
              <a:rPr lang="nb-NO" sz="2600" dirty="0" smtClean="0">
                <a:solidFill>
                  <a:srgbClr val="063D6C"/>
                </a:solidFill>
              </a:rPr>
              <a:t>Jane Lassetter – </a:t>
            </a:r>
            <a:r>
              <a:rPr lang="nb-NO" sz="2600" u="sng" dirty="0" smtClean="0">
                <a:hlinkClick r:id="rId4"/>
              </a:rPr>
              <a:t>jane_lassetter@byu.edu</a:t>
            </a:r>
            <a:endParaRPr lang="nb-NO" sz="2600" u="sng" dirty="0" smtClean="0"/>
          </a:p>
          <a:p>
            <a:pPr lvl="1"/>
            <a:endParaRPr lang="en-US" sz="2600" dirty="0"/>
          </a:p>
        </p:txBody>
      </p:sp>
      <p:pic>
        <p:nvPicPr>
          <p:cNvPr id="4" name="Picture 2"/>
          <p:cNvPicPr>
            <a:picLocks noGrp="1" noChangeAspect="1" noChangeArrowheads="1"/>
          </p:cNvPicPr>
          <p:nvPr>
            <p:ph idx="1"/>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14600" y="3352800"/>
            <a:ext cx="3429000" cy="22502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descr="Banner 1641x225.jpg"/>
          <p:cNvPicPr>
            <a:picLocks noChangeAspect="1"/>
          </p:cNvPicPr>
          <p:nvPr/>
        </p:nvPicPr>
        <p:blipFill>
          <a:blip r:embed="rId6" cstate="print"/>
          <a:stretch>
            <a:fillRect/>
          </a:stretch>
        </p:blipFill>
        <p:spPr>
          <a:xfrm>
            <a:off x="838200" y="5410200"/>
            <a:ext cx="7467600" cy="102389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63D6C"/>
                </a:solidFill>
              </a:rPr>
              <a:t>IFNA office / Conference website</a:t>
            </a:r>
            <a:endParaRPr lang="en-US" dirty="0">
              <a:solidFill>
                <a:srgbClr val="063D6C"/>
              </a:solidFill>
            </a:endParaRPr>
          </a:p>
        </p:txBody>
      </p:sp>
      <p:sp>
        <p:nvSpPr>
          <p:cNvPr id="3" name="Content Placeholder 2"/>
          <p:cNvSpPr>
            <a:spLocks noGrp="1"/>
          </p:cNvSpPr>
          <p:nvPr>
            <p:ph sz="half" idx="1"/>
          </p:nvPr>
        </p:nvSpPr>
        <p:spPr>
          <a:xfrm>
            <a:off x="457200" y="1600200"/>
            <a:ext cx="8077200" cy="4876800"/>
          </a:xfrm>
        </p:spPr>
        <p:txBody>
          <a:bodyPr>
            <a:normAutofit fontScale="85000" lnSpcReduction="20000"/>
          </a:bodyPr>
          <a:lstStyle/>
          <a:p>
            <a:pPr>
              <a:buNone/>
            </a:pPr>
            <a:r>
              <a:rPr lang="en-US" dirty="0" smtClean="0">
                <a:solidFill>
                  <a:srgbClr val="063D6C"/>
                </a:solidFill>
              </a:rPr>
              <a:t>The IFNA Administrative Office is always able to offer assistance, or answer any questions.</a:t>
            </a:r>
          </a:p>
          <a:p>
            <a:pPr algn="ctr">
              <a:buNone/>
            </a:pPr>
            <a:endParaRPr lang="en-US" sz="3900" dirty="0" smtClean="0"/>
          </a:p>
          <a:p>
            <a:pPr algn="ctr">
              <a:buNone/>
            </a:pPr>
            <a:r>
              <a:rPr lang="en-US" dirty="0" smtClean="0">
                <a:solidFill>
                  <a:srgbClr val="063D6C"/>
                </a:solidFill>
              </a:rPr>
              <a:t>Debbie Zaparoni</a:t>
            </a:r>
          </a:p>
          <a:p>
            <a:pPr algn="ctr">
              <a:buNone/>
            </a:pPr>
            <a:endParaRPr lang="en-US" dirty="0" smtClean="0">
              <a:solidFill>
                <a:srgbClr val="063D6C"/>
              </a:solidFill>
            </a:endParaRPr>
          </a:p>
          <a:p>
            <a:pPr algn="ctr">
              <a:buNone/>
            </a:pPr>
            <a:endParaRPr lang="en-US" sz="1200" dirty="0" smtClean="0">
              <a:solidFill>
                <a:srgbClr val="063D6C"/>
              </a:solidFill>
            </a:endParaRPr>
          </a:p>
          <a:p>
            <a:pPr algn="ctr">
              <a:buNone/>
            </a:pPr>
            <a:r>
              <a:rPr lang="en-US" dirty="0" smtClean="0">
                <a:hlinkClick r:id="rId2"/>
              </a:rPr>
              <a:t>debbie@internationalfamilynursing.org</a:t>
            </a:r>
            <a:r>
              <a:rPr lang="en-US" dirty="0" smtClean="0"/>
              <a:t> </a:t>
            </a:r>
          </a:p>
          <a:p>
            <a:pPr>
              <a:buNone/>
            </a:pPr>
            <a:endParaRPr lang="en-US" dirty="0" smtClean="0"/>
          </a:p>
          <a:p>
            <a:pPr>
              <a:buNone/>
            </a:pPr>
            <a:endParaRPr lang="en-US" dirty="0" smtClean="0"/>
          </a:p>
          <a:p>
            <a:pPr algn="ctr">
              <a:buNone/>
            </a:pPr>
            <a:r>
              <a:rPr lang="en-US" dirty="0" smtClean="0">
                <a:solidFill>
                  <a:srgbClr val="063D6C"/>
                </a:solidFill>
              </a:rPr>
              <a:t>Visit the IFNA Website frequently for </a:t>
            </a:r>
          </a:p>
          <a:p>
            <a:pPr algn="ctr">
              <a:buNone/>
            </a:pPr>
            <a:r>
              <a:rPr lang="en-US" dirty="0" smtClean="0">
                <a:solidFill>
                  <a:srgbClr val="063D6C"/>
                </a:solidFill>
              </a:rPr>
              <a:t>Conference Updates</a:t>
            </a:r>
          </a:p>
          <a:p>
            <a:pPr algn="ctr">
              <a:buNone/>
            </a:pPr>
            <a:r>
              <a:rPr lang="en-US" dirty="0" smtClean="0">
                <a:hlinkClick r:id="rId3"/>
              </a:rPr>
              <a:t>http://internationalfamilynursing.org/2013/07/11/2015-conference/</a:t>
            </a:r>
            <a:r>
              <a:rPr lang="en-US" dirty="0" smtClean="0"/>
              <a:t>  </a:t>
            </a:r>
            <a:endParaRPr lang="en-US" dirty="0"/>
          </a:p>
        </p:txBody>
      </p:sp>
      <p:pic>
        <p:nvPicPr>
          <p:cNvPr id="5" name="Picture 4" descr="IMG_5718 89x115.jpg"/>
          <p:cNvPicPr>
            <a:picLocks noChangeAspect="1"/>
          </p:cNvPicPr>
          <p:nvPr/>
        </p:nvPicPr>
        <p:blipFill>
          <a:blip r:embed="rId4" cstate="print"/>
          <a:stretch>
            <a:fillRect/>
          </a:stretch>
        </p:blipFill>
        <p:spPr>
          <a:xfrm>
            <a:off x="2590800" y="2438400"/>
            <a:ext cx="884582" cy="1143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63D6C"/>
                </a:solidFill>
              </a:rPr>
              <a:t>Conference Overview </a:t>
            </a:r>
            <a:endParaRPr lang="en-US" dirty="0">
              <a:solidFill>
                <a:srgbClr val="063D6C"/>
              </a:solidFill>
            </a:endParaRPr>
          </a:p>
        </p:txBody>
      </p:sp>
      <p:sp>
        <p:nvSpPr>
          <p:cNvPr id="3" name="Content Placeholder 2"/>
          <p:cNvSpPr>
            <a:spLocks noGrp="1"/>
          </p:cNvSpPr>
          <p:nvPr>
            <p:ph idx="1"/>
          </p:nvPr>
        </p:nvSpPr>
        <p:spPr>
          <a:xfrm>
            <a:off x="2743200" y="1600201"/>
            <a:ext cx="6248400" cy="3962400"/>
          </a:xfrm>
        </p:spPr>
        <p:txBody>
          <a:bodyPr/>
          <a:lstStyle/>
          <a:p>
            <a:pPr marL="0" indent="0">
              <a:buNone/>
            </a:pPr>
            <a:r>
              <a:rPr lang="en-US" b="1" dirty="0" smtClean="0">
                <a:solidFill>
                  <a:srgbClr val="063D6C"/>
                </a:solidFill>
              </a:rPr>
              <a:t>Theme: </a:t>
            </a:r>
            <a:r>
              <a:rPr lang="en-US" i="1" dirty="0" smtClean="0">
                <a:solidFill>
                  <a:srgbClr val="063D6C"/>
                </a:solidFill>
              </a:rPr>
              <a:t>Improving </a:t>
            </a:r>
            <a:r>
              <a:rPr lang="en-US" i="1" dirty="0">
                <a:solidFill>
                  <a:srgbClr val="063D6C"/>
                </a:solidFill>
              </a:rPr>
              <a:t>Family Health Globally through Research, Education, and </a:t>
            </a:r>
            <a:r>
              <a:rPr lang="en-US" i="1" dirty="0" smtClean="0">
                <a:solidFill>
                  <a:srgbClr val="063D6C"/>
                </a:solidFill>
              </a:rPr>
              <a:t>Practice</a:t>
            </a:r>
            <a:r>
              <a:rPr lang="en-US" dirty="0" smtClean="0">
                <a:solidFill>
                  <a:srgbClr val="063D6C"/>
                </a:solidFill>
              </a:rPr>
              <a:t> </a:t>
            </a:r>
            <a:endParaRPr lang="en-US" b="1" dirty="0">
              <a:solidFill>
                <a:srgbClr val="063D6C"/>
              </a:solidFill>
            </a:endParaRPr>
          </a:p>
          <a:p>
            <a:pPr lvl="1"/>
            <a:r>
              <a:rPr lang="en-US" b="1" dirty="0" smtClean="0">
                <a:solidFill>
                  <a:srgbClr val="063D6C"/>
                </a:solidFill>
              </a:rPr>
              <a:t>Dates:</a:t>
            </a:r>
            <a:r>
              <a:rPr lang="en-US" dirty="0" smtClean="0">
                <a:solidFill>
                  <a:srgbClr val="063D6C"/>
                </a:solidFill>
              </a:rPr>
              <a:t> August 18-21, 2015</a:t>
            </a:r>
          </a:p>
          <a:p>
            <a:pPr lvl="1"/>
            <a:r>
              <a:rPr lang="en-US" b="1" dirty="0" smtClean="0">
                <a:solidFill>
                  <a:srgbClr val="063D6C"/>
                </a:solidFill>
              </a:rPr>
              <a:t>Setting:</a:t>
            </a:r>
            <a:r>
              <a:rPr lang="en-US" dirty="0" smtClean="0">
                <a:solidFill>
                  <a:srgbClr val="063D6C"/>
                </a:solidFill>
              </a:rPr>
              <a:t> Odense Denmark – train ride from Copenhagen airport</a:t>
            </a:r>
          </a:p>
          <a:p>
            <a:pPr lvl="1"/>
            <a:r>
              <a:rPr lang="en-US" b="1" dirty="0" smtClean="0">
                <a:solidFill>
                  <a:srgbClr val="063D6C"/>
                </a:solidFill>
              </a:rPr>
              <a:t>Venue:</a:t>
            </a:r>
            <a:r>
              <a:rPr lang="en-US" dirty="0" smtClean="0">
                <a:solidFill>
                  <a:srgbClr val="063D6C"/>
                </a:solidFill>
              </a:rPr>
              <a:t> Radisson </a:t>
            </a:r>
            <a:r>
              <a:rPr lang="en-US" dirty="0" err="1" smtClean="0">
                <a:solidFill>
                  <a:srgbClr val="063D6C"/>
                </a:solidFill>
              </a:rPr>
              <a:t>Blu</a:t>
            </a:r>
            <a:r>
              <a:rPr lang="en-US" dirty="0" smtClean="0">
                <a:solidFill>
                  <a:srgbClr val="063D6C"/>
                </a:solidFill>
              </a:rPr>
              <a:t> Hotel – Odense</a:t>
            </a:r>
            <a:r>
              <a:rPr lang="en-US" dirty="0" smtClean="0"/>
              <a:t> </a:t>
            </a:r>
            <a:endParaRPr lang="en-US" dirty="0"/>
          </a:p>
        </p:txBody>
      </p:sp>
      <p:pic>
        <p:nvPicPr>
          <p:cNvPr id="7" name="Picture 6" descr="Cover Updated 8_1_14.jpg"/>
          <p:cNvPicPr>
            <a:picLocks noChangeAspect="1"/>
          </p:cNvPicPr>
          <p:nvPr/>
        </p:nvPicPr>
        <p:blipFill>
          <a:blip r:embed="rId2" cstate="print"/>
          <a:stretch>
            <a:fillRect/>
          </a:stretch>
        </p:blipFill>
        <p:spPr>
          <a:xfrm>
            <a:off x="0" y="1828800"/>
            <a:ext cx="2707743" cy="3505200"/>
          </a:xfrm>
          <a:prstGeom prst="rect">
            <a:avLst/>
          </a:prstGeom>
        </p:spPr>
      </p:pic>
    </p:spTree>
    <p:extLst>
      <p:ext uri="{BB962C8B-B14F-4D97-AF65-F5344CB8AC3E}">
        <p14:creationId xmlns="" xmlns:p14="http://schemas.microsoft.com/office/powerpoint/2010/main" val="3838624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63D6C"/>
                </a:solidFill>
              </a:rPr>
              <a:t>Important Dates</a:t>
            </a:r>
            <a:endParaRPr lang="en-US" dirty="0">
              <a:solidFill>
                <a:srgbClr val="063D6C"/>
              </a:solidFill>
            </a:endParaRPr>
          </a:p>
        </p:txBody>
      </p:sp>
      <p:sp>
        <p:nvSpPr>
          <p:cNvPr id="3" name="Content Placeholder 2"/>
          <p:cNvSpPr>
            <a:spLocks noGrp="1"/>
          </p:cNvSpPr>
          <p:nvPr>
            <p:ph idx="1"/>
          </p:nvPr>
        </p:nvSpPr>
        <p:spPr/>
        <p:txBody>
          <a:bodyPr>
            <a:normAutofit fontScale="85000" lnSpcReduction="20000"/>
          </a:bodyPr>
          <a:lstStyle/>
          <a:p>
            <a:r>
              <a:rPr lang="en-US" b="1" dirty="0" smtClean="0">
                <a:solidFill>
                  <a:srgbClr val="063D6C"/>
                </a:solidFill>
              </a:rPr>
              <a:t>September 8</a:t>
            </a:r>
            <a:r>
              <a:rPr lang="en-US" b="1" baseline="30000" dirty="0" smtClean="0">
                <a:solidFill>
                  <a:srgbClr val="063D6C"/>
                </a:solidFill>
              </a:rPr>
              <a:t>th</a:t>
            </a:r>
            <a:r>
              <a:rPr lang="en-US" b="1" dirty="0" smtClean="0">
                <a:solidFill>
                  <a:srgbClr val="063D6C"/>
                </a:solidFill>
              </a:rPr>
              <a:t> 11am EDT </a:t>
            </a:r>
            <a:r>
              <a:rPr lang="en-US" dirty="0" smtClean="0">
                <a:solidFill>
                  <a:srgbClr val="063D6C"/>
                </a:solidFill>
              </a:rPr>
              <a:t>– (Webinar) Abstract </a:t>
            </a:r>
            <a:r>
              <a:rPr lang="en-US" smtClean="0">
                <a:solidFill>
                  <a:srgbClr val="063D6C"/>
                </a:solidFill>
              </a:rPr>
              <a:t>Submission Support</a:t>
            </a:r>
            <a:endParaRPr lang="en-US" dirty="0" smtClean="0">
              <a:solidFill>
                <a:srgbClr val="063D6C"/>
              </a:solidFill>
            </a:endParaRPr>
          </a:p>
          <a:p>
            <a:pPr lvl="1"/>
            <a:r>
              <a:rPr lang="en-US" dirty="0" smtClean="0">
                <a:solidFill>
                  <a:srgbClr val="063D6C"/>
                </a:solidFill>
              </a:rPr>
              <a:t>An informational webinar to help you submit a successful abstract</a:t>
            </a:r>
            <a:endParaRPr lang="en-US" b="1" dirty="0" smtClean="0">
              <a:solidFill>
                <a:srgbClr val="063D6C"/>
              </a:solidFill>
            </a:endParaRPr>
          </a:p>
          <a:p>
            <a:r>
              <a:rPr lang="en-US" b="1" dirty="0" smtClean="0">
                <a:solidFill>
                  <a:srgbClr val="063D6C"/>
                </a:solidFill>
              </a:rPr>
              <a:t>September 15 – October 15</a:t>
            </a:r>
            <a:r>
              <a:rPr lang="en-US" dirty="0" smtClean="0">
                <a:solidFill>
                  <a:srgbClr val="063D6C"/>
                </a:solidFill>
              </a:rPr>
              <a:t> – Call for Pre-Conference Workshops / Expert Lectures</a:t>
            </a:r>
          </a:p>
          <a:p>
            <a:r>
              <a:rPr lang="en-US" b="1" dirty="0" smtClean="0">
                <a:solidFill>
                  <a:srgbClr val="063D6C"/>
                </a:solidFill>
              </a:rPr>
              <a:t>October 1 to November 24 </a:t>
            </a:r>
            <a:r>
              <a:rPr lang="en-US" dirty="0" smtClean="0">
                <a:solidFill>
                  <a:srgbClr val="063D6C"/>
                </a:solidFill>
              </a:rPr>
              <a:t>– Call for Abstracts for podium / poster presentations</a:t>
            </a:r>
          </a:p>
          <a:p>
            <a:r>
              <a:rPr lang="en-US" b="1" dirty="0" smtClean="0">
                <a:solidFill>
                  <a:srgbClr val="063D6C"/>
                </a:solidFill>
              </a:rPr>
              <a:t>January, 2015</a:t>
            </a:r>
            <a:r>
              <a:rPr lang="en-US" dirty="0" smtClean="0">
                <a:solidFill>
                  <a:srgbClr val="063D6C"/>
                </a:solidFill>
              </a:rPr>
              <a:t> – Notification of Abstract submission status</a:t>
            </a:r>
          </a:p>
          <a:p>
            <a:r>
              <a:rPr lang="en-US" b="1" dirty="0" smtClean="0">
                <a:solidFill>
                  <a:srgbClr val="063D6C"/>
                </a:solidFill>
              </a:rPr>
              <a:t>February / March, 2015 </a:t>
            </a:r>
            <a:r>
              <a:rPr lang="en-US" dirty="0" smtClean="0">
                <a:solidFill>
                  <a:srgbClr val="063D6C"/>
                </a:solidFill>
              </a:rPr>
              <a:t>– Conference registration opens</a:t>
            </a:r>
            <a:endParaRPr lang="en-US" b="1" dirty="0" smtClean="0">
              <a:solidFill>
                <a:srgbClr val="063D6C"/>
              </a:solidFill>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solidFill>
                  <a:srgbClr val="063D6C"/>
                </a:solidFill>
              </a:rPr>
              <a:t>Conference Preview</a:t>
            </a:r>
            <a:endParaRPr lang="en-US" dirty="0">
              <a:solidFill>
                <a:srgbClr val="063D6C"/>
              </a:solidFill>
            </a:endParaRPr>
          </a:p>
        </p:txBody>
      </p:sp>
      <p:sp>
        <p:nvSpPr>
          <p:cNvPr id="3" name="Content Placeholder 2"/>
          <p:cNvSpPr>
            <a:spLocks noGrp="1"/>
          </p:cNvSpPr>
          <p:nvPr>
            <p:ph idx="1"/>
          </p:nvPr>
        </p:nvSpPr>
        <p:spPr>
          <a:xfrm>
            <a:off x="1828800" y="1295400"/>
            <a:ext cx="6934200" cy="5181600"/>
          </a:xfrm>
        </p:spPr>
        <p:txBody>
          <a:bodyPr>
            <a:normAutofit/>
          </a:bodyPr>
          <a:lstStyle/>
          <a:p>
            <a:pPr>
              <a:buNone/>
            </a:pPr>
            <a:r>
              <a:rPr lang="en-US" b="1" u="sng" dirty="0" smtClean="0">
                <a:solidFill>
                  <a:srgbClr val="063D6C"/>
                </a:solidFill>
              </a:rPr>
              <a:t>Keynote Speakers</a:t>
            </a:r>
          </a:p>
          <a:p>
            <a:pPr>
              <a:buNone/>
            </a:pPr>
            <a:r>
              <a:rPr lang="en-US" sz="1800" b="1" dirty="0" smtClean="0">
                <a:solidFill>
                  <a:srgbClr val="063D6C"/>
                </a:solidFill>
              </a:rPr>
              <a:t> </a:t>
            </a:r>
          </a:p>
          <a:p>
            <a:pPr marL="0" lvl="1" indent="0">
              <a:spcBef>
                <a:spcPts val="0"/>
              </a:spcBef>
              <a:buNone/>
            </a:pPr>
            <a:r>
              <a:rPr lang="en-US" b="1" dirty="0" smtClean="0">
                <a:solidFill>
                  <a:srgbClr val="063D6C"/>
                </a:solidFill>
              </a:rPr>
              <a:t>Kenneth J. </a:t>
            </a:r>
            <a:r>
              <a:rPr lang="en-US" b="1" dirty="0" err="1" smtClean="0">
                <a:solidFill>
                  <a:srgbClr val="063D6C"/>
                </a:solidFill>
              </a:rPr>
              <a:t>Doka</a:t>
            </a:r>
            <a:r>
              <a:rPr lang="en-US" b="1" dirty="0" smtClean="0">
                <a:solidFill>
                  <a:srgbClr val="063D6C"/>
                </a:solidFill>
              </a:rPr>
              <a:t> </a:t>
            </a:r>
            <a:r>
              <a:rPr lang="en-US" dirty="0" smtClean="0">
                <a:solidFill>
                  <a:srgbClr val="063D6C"/>
                </a:solidFill>
              </a:rPr>
              <a:t>– Family involvement in end-of-life and palliative care</a:t>
            </a:r>
          </a:p>
          <a:p>
            <a:pPr marL="0" lvl="1" indent="0">
              <a:spcBef>
                <a:spcPts val="0"/>
              </a:spcBef>
              <a:buNone/>
            </a:pPr>
            <a:endParaRPr lang="en-US" sz="2400" dirty="0" smtClean="0">
              <a:solidFill>
                <a:srgbClr val="063D6C"/>
              </a:solidFill>
            </a:endParaRPr>
          </a:p>
          <a:p>
            <a:pPr marL="0" lvl="1" indent="0">
              <a:spcBef>
                <a:spcPts val="0"/>
              </a:spcBef>
              <a:buNone/>
            </a:pPr>
            <a:endParaRPr lang="en-US" sz="2400" dirty="0" smtClean="0">
              <a:solidFill>
                <a:srgbClr val="063D6C"/>
              </a:solidFill>
            </a:endParaRPr>
          </a:p>
          <a:p>
            <a:pPr marL="0" lvl="1" indent="0">
              <a:spcBef>
                <a:spcPts val="0"/>
              </a:spcBef>
              <a:buNone/>
            </a:pPr>
            <a:r>
              <a:rPr lang="en-US" b="1" dirty="0" smtClean="0">
                <a:solidFill>
                  <a:srgbClr val="063D6C"/>
                </a:solidFill>
              </a:rPr>
              <a:t>Alison Metcalfe </a:t>
            </a:r>
            <a:r>
              <a:rPr lang="en-US" dirty="0" smtClean="0">
                <a:solidFill>
                  <a:srgbClr val="063D6C"/>
                </a:solidFill>
              </a:rPr>
              <a:t>– Family communication regarding genetic risk</a:t>
            </a:r>
          </a:p>
          <a:p>
            <a:pPr marL="0" lvl="1" indent="0">
              <a:spcBef>
                <a:spcPts val="0"/>
              </a:spcBef>
              <a:buNone/>
            </a:pPr>
            <a:endParaRPr lang="en-US" sz="1600" dirty="0" smtClean="0">
              <a:solidFill>
                <a:srgbClr val="063D6C"/>
              </a:solidFill>
            </a:endParaRPr>
          </a:p>
          <a:p>
            <a:pPr marL="0" lvl="1" indent="0">
              <a:spcBef>
                <a:spcPts val="0"/>
              </a:spcBef>
              <a:buNone/>
            </a:pPr>
            <a:endParaRPr lang="en-US" sz="1600" dirty="0" smtClean="0">
              <a:solidFill>
                <a:srgbClr val="063D6C"/>
              </a:solidFill>
            </a:endParaRPr>
          </a:p>
          <a:p>
            <a:pPr marL="0" lvl="1" indent="0">
              <a:spcBef>
                <a:spcPts val="0"/>
              </a:spcBef>
              <a:buNone/>
            </a:pPr>
            <a:r>
              <a:rPr lang="en-US" b="1" dirty="0" err="1" smtClean="0">
                <a:solidFill>
                  <a:srgbClr val="063D6C"/>
                </a:solidFill>
              </a:rPr>
              <a:t>Stevan</a:t>
            </a:r>
            <a:r>
              <a:rPr lang="en-US" b="1" dirty="0" smtClean="0">
                <a:solidFill>
                  <a:srgbClr val="063D6C"/>
                </a:solidFill>
              </a:rPr>
              <a:t> M. </a:t>
            </a:r>
            <a:r>
              <a:rPr lang="en-US" b="1" dirty="0" err="1" smtClean="0">
                <a:solidFill>
                  <a:srgbClr val="063D6C"/>
                </a:solidFill>
              </a:rPr>
              <a:t>Weine</a:t>
            </a:r>
            <a:r>
              <a:rPr lang="en-US" b="1" dirty="0" smtClean="0">
                <a:solidFill>
                  <a:srgbClr val="063D6C"/>
                </a:solidFill>
              </a:rPr>
              <a:t> </a:t>
            </a:r>
            <a:r>
              <a:rPr lang="en-US" dirty="0" smtClean="0">
                <a:solidFill>
                  <a:srgbClr val="063D6C"/>
                </a:solidFill>
              </a:rPr>
              <a:t>– Family interventions for immigrants &amp; survivors of political trauma</a:t>
            </a:r>
            <a:endParaRPr lang="en-US" dirty="0">
              <a:solidFill>
                <a:srgbClr val="063D6C"/>
              </a:solidFill>
            </a:endParaRPr>
          </a:p>
        </p:txBody>
      </p:sp>
      <p:pic>
        <p:nvPicPr>
          <p:cNvPr id="4" name="Picture 3" descr="Ken_Doka_Web.jpg"/>
          <p:cNvPicPr>
            <a:picLocks noChangeAspect="1"/>
          </p:cNvPicPr>
          <p:nvPr/>
        </p:nvPicPr>
        <p:blipFill>
          <a:blip r:embed="rId2" cstate="print"/>
          <a:stretch>
            <a:fillRect/>
          </a:stretch>
        </p:blipFill>
        <p:spPr>
          <a:xfrm>
            <a:off x="762000" y="2057400"/>
            <a:ext cx="916845" cy="1143000"/>
          </a:xfrm>
          <a:prstGeom prst="rect">
            <a:avLst/>
          </a:prstGeom>
        </p:spPr>
      </p:pic>
      <p:pic>
        <p:nvPicPr>
          <p:cNvPr id="5" name="Picture 4" descr="AlisonMetcalfe128.jpg"/>
          <p:cNvPicPr>
            <a:picLocks noChangeAspect="1"/>
          </p:cNvPicPr>
          <p:nvPr/>
        </p:nvPicPr>
        <p:blipFill>
          <a:blip r:embed="rId3" cstate="print"/>
          <a:stretch>
            <a:fillRect/>
          </a:stretch>
        </p:blipFill>
        <p:spPr>
          <a:xfrm>
            <a:off x="685800" y="3657600"/>
            <a:ext cx="1066800" cy="1066800"/>
          </a:xfrm>
          <a:prstGeom prst="rect">
            <a:avLst/>
          </a:prstGeom>
        </p:spPr>
      </p:pic>
      <p:pic>
        <p:nvPicPr>
          <p:cNvPr id="6" name="Picture 5" descr="sweine.jpg"/>
          <p:cNvPicPr>
            <a:picLocks noChangeAspect="1"/>
          </p:cNvPicPr>
          <p:nvPr/>
        </p:nvPicPr>
        <p:blipFill>
          <a:blip r:embed="rId4" cstate="print"/>
          <a:stretch>
            <a:fillRect/>
          </a:stretch>
        </p:blipFill>
        <p:spPr>
          <a:xfrm>
            <a:off x="685800" y="4876800"/>
            <a:ext cx="1066800" cy="1270000"/>
          </a:xfrm>
          <a:prstGeom prst="rect">
            <a:avLst/>
          </a:prstGeom>
        </p:spPr>
      </p:pic>
    </p:spTree>
    <p:extLst>
      <p:ext uri="{BB962C8B-B14F-4D97-AF65-F5344CB8AC3E}">
        <p14:creationId xmlns="" xmlns:p14="http://schemas.microsoft.com/office/powerpoint/2010/main" val="3262719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63D6C"/>
                </a:solidFill>
              </a:rPr>
              <a:t>Special Events</a:t>
            </a:r>
            <a:endParaRPr lang="en-US" dirty="0">
              <a:solidFill>
                <a:srgbClr val="063D6C"/>
              </a:solidFill>
            </a:endParaRPr>
          </a:p>
        </p:txBody>
      </p:sp>
      <p:sp>
        <p:nvSpPr>
          <p:cNvPr id="4" name="Content Placeholder 3"/>
          <p:cNvSpPr>
            <a:spLocks noGrp="1"/>
          </p:cNvSpPr>
          <p:nvPr>
            <p:ph sz="half" idx="1"/>
          </p:nvPr>
        </p:nvSpPr>
        <p:spPr>
          <a:xfrm>
            <a:off x="457200" y="1429721"/>
            <a:ext cx="4038600" cy="2608879"/>
          </a:xfrm>
        </p:spPr>
        <p:txBody>
          <a:bodyPr/>
          <a:lstStyle/>
          <a:p>
            <a:r>
              <a:rPr lang="en-US" dirty="0" smtClean="0">
                <a:solidFill>
                  <a:srgbClr val="063D6C"/>
                </a:solidFill>
              </a:rPr>
              <a:t>Opening reception – Odense City Hall</a:t>
            </a:r>
          </a:p>
          <a:p>
            <a:r>
              <a:rPr lang="en-US" dirty="0" smtClean="0">
                <a:solidFill>
                  <a:srgbClr val="063D6C"/>
                </a:solidFill>
              </a:rPr>
              <a:t>Gala dinner – Renovated 13</a:t>
            </a:r>
            <a:r>
              <a:rPr lang="en-US" baseline="30000" dirty="0" smtClean="0">
                <a:solidFill>
                  <a:srgbClr val="063D6C"/>
                </a:solidFill>
              </a:rPr>
              <a:t>th</a:t>
            </a:r>
            <a:r>
              <a:rPr lang="en-US" dirty="0" smtClean="0">
                <a:solidFill>
                  <a:srgbClr val="063D6C"/>
                </a:solidFill>
              </a:rPr>
              <a:t> century castle </a:t>
            </a:r>
          </a:p>
          <a:p>
            <a:pPr marL="0" indent="0">
              <a:buNone/>
            </a:pP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685800" y="4114800"/>
            <a:ext cx="4245122" cy="2385219"/>
          </a:xfrm>
          <a:ln w="50800">
            <a:solidFill>
              <a:schemeClr val="tx2">
                <a:lumMod val="75000"/>
              </a:schemeClr>
            </a:solidFill>
          </a:ln>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24400" y="1371600"/>
            <a:ext cx="3406739" cy="2018377"/>
          </a:xfrm>
          <a:prstGeom prst="rect">
            <a:avLst/>
          </a:prstGeom>
          <a:ln w="50800">
            <a:solidFill>
              <a:schemeClr val="tx2">
                <a:lumMod val="75000"/>
              </a:schemeClr>
            </a:solidFill>
          </a:ln>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62583" y="3692703"/>
            <a:ext cx="2268556" cy="2592635"/>
          </a:xfrm>
          <a:prstGeom prst="rect">
            <a:avLst/>
          </a:prstGeom>
          <a:ln w="50800">
            <a:solidFill>
              <a:schemeClr val="tx2">
                <a:lumMod val="75000"/>
              </a:schemeClr>
            </a:solidFill>
          </a:ln>
        </p:spPr>
      </p:pic>
    </p:spTree>
    <p:extLst>
      <p:ext uri="{BB962C8B-B14F-4D97-AF65-F5344CB8AC3E}">
        <p14:creationId xmlns="" xmlns:p14="http://schemas.microsoft.com/office/powerpoint/2010/main" val="1455635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63D6C"/>
                </a:solidFill>
              </a:rPr>
              <a:t>Country Liaison Coordinators</a:t>
            </a:r>
            <a:endParaRPr lang="en-US" dirty="0">
              <a:solidFill>
                <a:srgbClr val="063D6C"/>
              </a:solidFill>
            </a:endParaRPr>
          </a:p>
        </p:txBody>
      </p:sp>
      <p:pic>
        <p:nvPicPr>
          <p:cNvPr id="4" name="Content Placeholder 3" descr="Lassetter 98x137.jpg"/>
          <p:cNvPicPr>
            <a:picLocks noGrp="1" noChangeAspect="1"/>
          </p:cNvPicPr>
          <p:nvPr>
            <p:ph idx="1"/>
          </p:nvPr>
        </p:nvPicPr>
        <p:blipFill>
          <a:blip r:embed="rId2" cstate="print"/>
          <a:stretch>
            <a:fillRect/>
          </a:stretch>
        </p:blipFill>
        <p:spPr>
          <a:xfrm>
            <a:off x="381000" y="1447800"/>
            <a:ext cx="911352" cy="1274033"/>
          </a:xfrm>
        </p:spPr>
      </p:pic>
      <p:pic>
        <p:nvPicPr>
          <p:cNvPr id="5" name="Picture 4" descr="Bousso 211x216.jpg"/>
          <p:cNvPicPr>
            <a:picLocks noChangeAspect="1"/>
          </p:cNvPicPr>
          <p:nvPr/>
        </p:nvPicPr>
        <p:blipFill>
          <a:blip r:embed="rId3" cstate="print"/>
          <a:stretch>
            <a:fillRect/>
          </a:stretch>
        </p:blipFill>
        <p:spPr>
          <a:xfrm>
            <a:off x="304800" y="3124200"/>
            <a:ext cx="1116542" cy="1143000"/>
          </a:xfrm>
          <a:prstGeom prst="rect">
            <a:avLst/>
          </a:prstGeom>
        </p:spPr>
      </p:pic>
      <p:sp>
        <p:nvSpPr>
          <p:cNvPr id="7" name="Title 1"/>
          <p:cNvSpPr txBox="1">
            <a:spLocks/>
          </p:cNvSpPr>
          <p:nvPr/>
        </p:nvSpPr>
        <p:spPr>
          <a:xfrm>
            <a:off x="1524000" y="1524000"/>
            <a:ext cx="73914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63D6C"/>
                </a:solidFill>
                <a:effectLst/>
                <a:uLnTx/>
                <a:uFillTx/>
                <a:latin typeface="+mj-lt"/>
                <a:ea typeface="+mj-ea"/>
                <a:cs typeface="+mj-cs"/>
              </a:rPr>
              <a:t>Jane </a:t>
            </a:r>
            <a:r>
              <a:rPr kumimoji="0" lang="en-US" sz="2800" b="1" i="0" u="none" strike="noStrike" kern="1200" cap="none" spc="0" normalizeH="0" baseline="0" noProof="0" dirty="0" err="1" smtClean="0">
                <a:ln>
                  <a:noFill/>
                </a:ln>
                <a:solidFill>
                  <a:srgbClr val="063D6C"/>
                </a:solidFill>
                <a:effectLst/>
                <a:uLnTx/>
                <a:uFillTx/>
                <a:latin typeface="+mj-lt"/>
                <a:ea typeface="+mj-ea"/>
                <a:cs typeface="+mj-cs"/>
              </a:rPr>
              <a:t>Lassetter</a:t>
            </a:r>
            <a:r>
              <a:rPr kumimoji="0" lang="en-US" sz="2800" b="0" i="0" u="none" strike="noStrike" kern="1200" cap="none" spc="0" normalizeH="0" baseline="0" noProof="0" dirty="0" smtClean="0">
                <a:ln>
                  <a:noFill/>
                </a:ln>
                <a:solidFill>
                  <a:srgbClr val="063D6C"/>
                </a:solidFill>
                <a:effectLst/>
                <a:uLnTx/>
                <a:uFillTx/>
                <a:latin typeface="+mj-lt"/>
                <a:ea typeface="+mj-ea"/>
                <a:cs typeface="+mj-cs"/>
              </a:rPr>
              <a:t>, Brigham Young</a:t>
            </a:r>
            <a:r>
              <a:rPr lang="en-US" sz="2800" dirty="0" smtClean="0">
                <a:solidFill>
                  <a:srgbClr val="063D6C"/>
                </a:solidFill>
                <a:latin typeface="+mj-lt"/>
                <a:ea typeface="+mj-ea"/>
                <a:cs typeface="+mj-cs"/>
              </a:rPr>
              <a:t> University, USA</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hlinkClick r:id="rId4"/>
              </a:rPr>
              <a:t>Jane_lassetter@byu.edu</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1524000" y="3048000"/>
            <a:ext cx="7467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63D6C"/>
                </a:solidFill>
                <a:effectLst/>
                <a:uLnTx/>
                <a:uFillTx/>
                <a:latin typeface="+mj-lt"/>
                <a:ea typeface="+mj-ea"/>
                <a:cs typeface="+mj-cs"/>
              </a:rPr>
              <a:t>Regina </a:t>
            </a:r>
            <a:r>
              <a:rPr kumimoji="0" lang="en-US" sz="2600" b="1" i="0" u="none" strike="noStrike" kern="1200" cap="none" spc="0" normalizeH="0" baseline="0" noProof="0" dirty="0" err="1" smtClean="0">
                <a:ln>
                  <a:noFill/>
                </a:ln>
                <a:solidFill>
                  <a:srgbClr val="063D6C"/>
                </a:solidFill>
                <a:effectLst/>
                <a:uLnTx/>
                <a:uFillTx/>
                <a:latin typeface="+mj-lt"/>
                <a:ea typeface="+mj-ea"/>
                <a:cs typeface="+mj-cs"/>
              </a:rPr>
              <a:t>Bousso</a:t>
            </a:r>
            <a:r>
              <a:rPr kumimoji="0" lang="en-US" sz="2600" b="0" i="0" u="none" strike="noStrike" kern="1200" cap="none" spc="0" normalizeH="0" baseline="0" noProof="0" dirty="0" smtClean="0">
                <a:ln>
                  <a:noFill/>
                </a:ln>
                <a:solidFill>
                  <a:srgbClr val="063D6C"/>
                </a:solidFill>
                <a:effectLst/>
                <a:uLnTx/>
                <a:uFillTx/>
                <a:latin typeface="+mj-lt"/>
                <a:ea typeface="+mj-ea"/>
                <a:cs typeface="+mj-cs"/>
              </a:rPr>
              <a:t>,</a:t>
            </a:r>
            <a:r>
              <a:rPr kumimoji="0" lang="en-US" sz="2600" b="0" i="0" u="none" strike="noStrike" kern="1200" cap="none" spc="0" normalizeH="0" noProof="0" dirty="0" smtClean="0">
                <a:ln>
                  <a:noFill/>
                </a:ln>
                <a:solidFill>
                  <a:srgbClr val="063D6C"/>
                </a:solidFill>
                <a:effectLst/>
                <a:uLnTx/>
                <a:uFillTx/>
                <a:latin typeface="+mj-lt"/>
                <a:ea typeface="+mj-ea"/>
                <a:cs typeface="+mj-cs"/>
              </a:rPr>
              <a:t> University of Sao Paulo, Brazil</a:t>
            </a:r>
          </a:p>
          <a:p>
            <a:pPr marL="0" marR="0" lvl="0" indent="0" defTabSz="914400" rtl="0" eaLnBrk="1" fontAlgn="auto" latinLnBrk="0" hangingPunct="1">
              <a:lnSpc>
                <a:spcPct val="100000"/>
              </a:lnSpc>
              <a:spcBef>
                <a:spcPct val="0"/>
              </a:spcBef>
              <a:spcAft>
                <a:spcPts val="0"/>
              </a:spcAft>
              <a:buClrTx/>
              <a:buSzTx/>
              <a:buFontTx/>
              <a:buNone/>
              <a:tabLst/>
              <a:defRPr/>
            </a:pPr>
            <a:r>
              <a:rPr lang="en-US" sz="2600" baseline="0" dirty="0" smtClean="0">
                <a:latin typeface="+mj-lt"/>
                <a:ea typeface="+mj-ea"/>
                <a:cs typeface="+mj-cs"/>
                <a:hlinkClick r:id="rId5"/>
              </a:rPr>
              <a:t>szylit@usp.br</a:t>
            </a:r>
            <a:r>
              <a:rPr lang="en-US" sz="2600" baseline="0" dirty="0" smtClean="0">
                <a:latin typeface="+mj-lt"/>
                <a:ea typeface="+mj-ea"/>
                <a:cs typeface="+mj-cs"/>
              </a:rPr>
              <a:t> </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1524000" y="4572000"/>
            <a:ext cx="71628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63D6C"/>
                </a:solidFill>
                <a:effectLst/>
                <a:uLnTx/>
                <a:uFillTx/>
                <a:latin typeface="+mj-lt"/>
                <a:ea typeface="+mj-ea"/>
                <a:cs typeface="+mj-cs"/>
              </a:rPr>
              <a:t>Veronica</a:t>
            </a:r>
            <a:r>
              <a:rPr kumimoji="0" lang="en-US" sz="2600" b="1" i="0" u="none" strike="noStrike" kern="1200" cap="none" spc="0" normalizeH="0" noProof="0" dirty="0" smtClean="0">
                <a:ln>
                  <a:noFill/>
                </a:ln>
                <a:solidFill>
                  <a:srgbClr val="063D6C"/>
                </a:solidFill>
                <a:effectLst/>
                <a:uLnTx/>
                <a:uFillTx/>
                <a:latin typeface="+mj-lt"/>
                <a:ea typeface="+mj-ea"/>
                <a:cs typeface="+mj-cs"/>
              </a:rPr>
              <a:t> Swallow</a:t>
            </a:r>
            <a:r>
              <a:rPr kumimoji="0" lang="en-US" sz="2600" b="0" i="0" u="none" strike="noStrike" kern="1200" cap="none" spc="0" normalizeH="0" noProof="0" dirty="0" smtClean="0">
                <a:ln>
                  <a:noFill/>
                </a:ln>
                <a:solidFill>
                  <a:srgbClr val="063D6C"/>
                </a:solidFill>
                <a:effectLst/>
                <a:uLnTx/>
                <a:uFillTx/>
                <a:latin typeface="+mj-lt"/>
                <a:ea typeface="+mj-ea"/>
                <a:cs typeface="+mj-cs"/>
              </a:rPr>
              <a:t>, </a:t>
            </a:r>
            <a:r>
              <a:rPr kumimoji="0" lang="en-US" sz="2400" b="0" i="0" u="none" strike="noStrike" kern="1200" cap="none" spc="0" normalizeH="0" noProof="0" dirty="0" smtClean="0">
                <a:ln>
                  <a:noFill/>
                </a:ln>
                <a:solidFill>
                  <a:srgbClr val="063D6C"/>
                </a:solidFill>
                <a:effectLst/>
                <a:uLnTx/>
                <a:uFillTx/>
                <a:latin typeface="+mj-lt"/>
                <a:ea typeface="+mj-ea"/>
                <a:cs typeface="+mj-cs"/>
              </a:rPr>
              <a:t>University of Manchester, UK</a:t>
            </a:r>
          </a:p>
          <a:p>
            <a:pPr marL="0" marR="0" lvl="0" indent="0" defTabSz="914400" rtl="0" eaLnBrk="1" fontAlgn="auto" latinLnBrk="0" hangingPunct="1">
              <a:lnSpc>
                <a:spcPct val="100000"/>
              </a:lnSpc>
              <a:spcBef>
                <a:spcPct val="0"/>
              </a:spcBef>
              <a:spcAft>
                <a:spcPts val="0"/>
              </a:spcAft>
              <a:buClrTx/>
              <a:buSzTx/>
              <a:buFontTx/>
              <a:buNone/>
              <a:tabLst/>
              <a:defRPr/>
            </a:pPr>
            <a:r>
              <a:rPr lang="en-US" sz="2600" noProof="0" dirty="0" smtClean="0">
                <a:latin typeface="+mj-lt"/>
                <a:ea typeface="+mj-ea"/>
                <a:cs typeface="+mj-cs"/>
                <a:hlinkClick r:id="rId6"/>
              </a:rPr>
              <a:t>Veronica.swallow@manchester.ac.uk</a:t>
            </a:r>
            <a:r>
              <a:rPr lang="en-US" sz="2600" noProof="0" dirty="0" smtClean="0">
                <a:latin typeface="+mj-lt"/>
                <a:ea typeface="+mj-ea"/>
                <a:cs typeface="+mj-cs"/>
              </a:rPr>
              <a:t> </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9" descr="Swallow.jpg"/>
          <p:cNvPicPr>
            <a:picLocks noChangeAspect="1"/>
          </p:cNvPicPr>
          <p:nvPr/>
        </p:nvPicPr>
        <p:blipFill>
          <a:blip r:embed="rId7" cstate="print"/>
          <a:stretch>
            <a:fillRect/>
          </a:stretch>
        </p:blipFill>
        <p:spPr>
          <a:xfrm>
            <a:off x="304800" y="4648200"/>
            <a:ext cx="1099800" cy="990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63D6C"/>
                </a:solidFill>
              </a:rPr>
              <a:t>Country Liaisons’ Responsibilities</a:t>
            </a:r>
            <a:endParaRPr lang="en-US" dirty="0">
              <a:solidFill>
                <a:srgbClr val="063D6C"/>
              </a:solidFill>
            </a:endParaRPr>
          </a:p>
        </p:txBody>
      </p:sp>
      <p:sp>
        <p:nvSpPr>
          <p:cNvPr id="3" name="Content Placeholder 2"/>
          <p:cNvSpPr>
            <a:spLocks noGrp="1"/>
          </p:cNvSpPr>
          <p:nvPr>
            <p:ph sz="half" idx="1"/>
          </p:nvPr>
        </p:nvSpPr>
        <p:spPr>
          <a:xfrm>
            <a:off x="457200" y="1600200"/>
            <a:ext cx="8229600" cy="4525963"/>
          </a:xfrm>
        </p:spPr>
        <p:txBody>
          <a:bodyPr>
            <a:normAutofit/>
          </a:bodyPr>
          <a:lstStyle/>
          <a:p>
            <a:pPr lvl="0"/>
            <a:r>
              <a:rPr lang="en-US" dirty="0" smtClean="0">
                <a:solidFill>
                  <a:srgbClr val="063D6C"/>
                </a:solidFill>
              </a:rPr>
              <a:t>Disseminate information about the IFNA Conference</a:t>
            </a:r>
          </a:p>
          <a:p>
            <a:pPr lvl="0"/>
            <a:r>
              <a:rPr lang="en-US" dirty="0" smtClean="0">
                <a:solidFill>
                  <a:srgbClr val="063D6C"/>
                </a:solidFill>
              </a:rPr>
              <a:t>Disseminate information about abstracts </a:t>
            </a:r>
          </a:p>
          <a:p>
            <a:pPr lvl="1"/>
            <a:r>
              <a:rPr lang="en-US" dirty="0" smtClean="0">
                <a:solidFill>
                  <a:srgbClr val="063D6C"/>
                </a:solidFill>
              </a:rPr>
              <a:t>Abstracts can be submitted Oct 1 to Nov 24, 2014</a:t>
            </a:r>
          </a:p>
          <a:p>
            <a:pPr lvl="1"/>
            <a:r>
              <a:rPr lang="en-US" dirty="0" smtClean="0">
                <a:solidFill>
                  <a:srgbClr val="063D6C"/>
                </a:solidFill>
              </a:rPr>
              <a:t>Free webinar </a:t>
            </a:r>
            <a:r>
              <a:rPr lang="en-US" i="1" dirty="0" smtClean="0">
                <a:solidFill>
                  <a:srgbClr val="063D6C"/>
                </a:solidFill>
              </a:rPr>
              <a:t>for all </a:t>
            </a:r>
            <a:r>
              <a:rPr lang="en-US" dirty="0" smtClean="0">
                <a:solidFill>
                  <a:srgbClr val="063D6C"/>
                </a:solidFill>
              </a:rPr>
              <a:t>on abstract format and submission: </a:t>
            </a:r>
          </a:p>
          <a:p>
            <a:pPr marL="457200" lvl="1" indent="0">
              <a:buNone/>
            </a:pPr>
            <a:r>
              <a:rPr lang="en-US" dirty="0" smtClean="0">
                <a:solidFill>
                  <a:srgbClr val="063D6C"/>
                </a:solidFill>
              </a:rPr>
              <a:t>     September 8</a:t>
            </a:r>
            <a:r>
              <a:rPr lang="en-US" baseline="30000" dirty="0" smtClean="0">
                <a:solidFill>
                  <a:srgbClr val="063D6C"/>
                </a:solidFill>
              </a:rPr>
              <a:t>th</a:t>
            </a:r>
            <a:r>
              <a:rPr lang="en-US" dirty="0" smtClean="0">
                <a:solidFill>
                  <a:srgbClr val="063D6C"/>
                </a:solidFill>
              </a:rPr>
              <a:t> at 11 a.m. Eastern US time (New York City) </a:t>
            </a:r>
          </a:p>
          <a:p>
            <a:pPr lvl="1"/>
            <a:r>
              <a:rPr lang="en-US" i="1" dirty="0" smtClean="0">
                <a:solidFill>
                  <a:srgbClr val="063D6C"/>
                </a:solidFill>
              </a:rPr>
              <a:t>Please register for the webinar at </a:t>
            </a:r>
            <a:r>
              <a:rPr lang="en-US" dirty="0" smtClean="0">
                <a:hlinkClick r:id="rId2"/>
              </a:rPr>
              <a:t>https://www3.gotomeeting.com/register/376140222</a:t>
            </a:r>
            <a:r>
              <a:rPr lang="en-US" i="1" dirty="0" smtClean="0"/>
              <a:t>.</a:t>
            </a:r>
          </a:p>
          <a:p>
            <a:pPr lvl="1"/>
            <a:r>
              <a:rPr lang="en-US" i="1" dirty="0" smtClean="0"/>
              <a:t> </a:t>
            </a:r>
            <a:r>
              <a:rPr lang="en-US" dirty="0" smtClean="0">
                <a:solidFill>
                  <a:srgbClr val="063D6C"/>
                </a:solidFill>
              </a:rPr>
              <a:t>Webinar will be freely available afterward to IFNA members and nonmembers at </a:t>
            </a:r>
            <a:r>
              <a:rPr lang="en-US" u="sng" dirty="0" smtClean="0">
                <a:hlinkClick r:id="rId3"/>
              </a:rPr>
              <a:t>http://internationalfamilynursing.org/</a:t>
            </a:r>
            <a:endParaRPr lang="en-US" dirty="0" smtClean="0"/>
          </a:p>
          <a:p>
            <a:endParaRPr lang="en-US" dirty="0" smtClean="0"/>
          </a:p>
          <a:p>
            <a:pPr lvl="0">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63D6C"/>
                </a:solidFill>
              </a:rPr>
              <a:t>Country Liaisons’ Benefits</a:t>
            </a:r>
            <a:endParaRPr lang="en-US" dirty="0">
              <a:solidFill>
                <a:srgbClr val="063D6C"/>
              </a:solidFill>
            </a:endParaRPr>
          </a:p>
        </p:txBody>
      </p:sp>
      <p:sp>
        <p:nvSpPr>
          <p:cNvPr id="3" name="Content Placeholder 2"/>
          <p:cNvSpPr>
            <a:spLocks noGrp="1"/>
          </p:cNvSpPr>
          <p:nvPr>
            <p:ph sz="half" idx="1"/>
          </p:nvPr>
        </p:nvSpPr>
        <p:spPr>
          <a:xfrm>
            <a:off x="457200" y="1295400"/>
            <a:ext cx="4267200" cy="5105400"/>
          </a:xfrm>
        </p:spPr>
        <p:txBody>
          <a:bodyPr>
            <a:normAutofit fontScale="70000" lnSpcReduction="20000"/>
          </a:bodyPr>
          <a:lstStyle/>
          <a:p>
            <a:pPr marL="0" indent="0" algn="ctr">
              <a:buNone/>
            </a:pPr>
            <a:r>
              <a:rPr lang="en-US" sz="3200" b="1" dirty="0" smtClean="0">
                <a:solidFill>
                  <a:srgbClr val="063D6C"/>
                </a:solidFill>
              </a:rPr>
              <a:t>Your Benefits</a:t>
            </a:r>
          </a:p>
          <a:p>
            <a:r>
              <a:rPr lang="en-US" sz="3200" dirty="0" smtClean="0">
                <a:solidFill>
                  <a:srgbClr val="063D6C"/>
                </a:solidFill>
              </a:rPr>
              <a:t>Official Letter of appointment to be a Country Liaison</a:t>
            </a:r>
          </a:p>
          <a:p>
            <a:pPr lvl="1"/>
            <a:r>
              <a:rPr lang="en-US" sz="3200" dirty="0" smtClean="0">
                <a:solidFill>
                  <a:srgbClr val="063D6C"/>
                </a:solidFill>
              </a:rPr>
              <a:t>Can be helpful with advancement and tenure</a:t>
            </a:r>
          </a:p>
          <a:p>
            <a:pPr lvl="1"/>
            <a:r>
              <a:rPr lang="en-US" sz="3200" dirty="0" smtClean="0">
                <a:solidFill>
                  <a:srgbClr val="063D6C"/>
                </a:solidFill>
              </a:rPr>
              <a:t>Can be helpful with securing your own funds for the conference</a:t>
            </a:r>
          </a:p>
          <a:p>
            <a:r>
              <a:rPr lang="en-US" sz="3200" dirty="0" smtClean="0">
                <a:solidFill>
                  <a:srgbClr val="063D6C"/>
                </a:solidFill>
              </a:rPr>
              <a:t>Professional development opportunity</a:t>
            </a:r>
          </a:p>
          <a:p>
            <a:r>
              <a:rPr lang="en-US" sz="3200" dirty="0" smtClean="0">
                <a:solidFill>
                  <a:srgbClr val="063D6C"/>
                </a:solidFill>
              </a:rPr>
              <a:t>Increased visibility of your organization</a:t>
            </a:r>
          </a:p>
          <a:p>
            <a:r>
              <a:rPr lang="en-US" sz="3200" dirty="0" smtClean="0">
                <a:solidFill>
                  <a:srgbClr val="063D6C"/>
                </a:solidFill>
              </a:rPr>
              <a:t>Recognized at the conference</a:t>
            </a:r>
            <a:endParaRPr lang="en-US" sz="3200" dirty="0">
              <a:solidFill>
                <a:srgbClr val="063D6C"/>
              </a:solidFill>
            </a:endParaRPr>
          </a:p>
        </p:txBody>
      </p:sp>
      <p:sp>
        <p:nvSpPr>
          <p:cNvPr id="4" name="Content Placeholder 3"/>
          <p:cNvSpPr>
            <a:spLocks noGrp="1"/>
          </p:cNvSpPr>
          <p:nvPr>
            <p:ph sz="half" idx="2"/>
          </p:nvPr>
        </p:nvSpPr>
        <p:spPr>
          <a:xfrm>
            <a:off x="4724400" y="1295400"/>
            <a:ext cx="3962400" cy="4830763"/>
          </a:xfrm>
        </p:spPr>
        <p:txBody>
          <a:bodyPr>
            <a:normAutofit fontScale="70000" lnSpcReduction="20000"/>
          </a:bodyPr>
          <a:lstStyle/>
          <a:p>
            <a:pPr marL="0" indent="0" algn="ctr">
              <a:buNone/>
            </a:pPr>
            <a:r>
              <a:rPr lang="en-US" sz="3200" b="1" dirty="0" smtClean="0">
                <a:solidFill>
                  <a:srgbClr val="063D6C"/>
                </a:solidFill>
              </a:rPr>
              <a:t>IFNA Benefits</a:t>
            </a:r>
          </a:p>
          <a:p>
            <a:r>
              <a:rPr lang="en-US" sz="3200" dirty="0" smtClean="0">
                <a:solidFill>
                  <a:srgbClr val="063D6C"/>
                </a:solidFill>
              </a:rPr>
              <a:t>Country Liaisons are </a:t>
            </a:r>
            <a:r>
              <a:rPr lang="en-US" sz="3200" i="1" dirty="0" smtClean="0">
                <a:solidFill>
                  <a:srgbClr val="063D6C"/>
                </a:solidFill>
              </a:rPr>
              <a:t>key</a:t>
            </a:r>
            <a:r>
              <a:rPr lang="en-US" sz="3200" dirty="0" smtClean="0">
                <a:solidFill>
                  <a:srgbClr val="063D6C"/>
                </a:solidFill>
              </a:rPr>
              <a:t> to the success of the IFNA Conference</a:t>
            </a:r>
          </a:p>
          <a:p>
            <a:pPr lvl="1"/>
            <a:r>
              <a:rPr lang="en-US" sz="3200" dirty="0" smtClean="0">
                <a:solidFill>
                  <a:srgbClr val="063D6C"/>
                </a:solidFill>
              </a:rPr>
              <a:t>Disseminate information</a:t>
            </a:r>
          </a:p>
          <a:p>
            <a:pPr lvl="1"/>
            <a:r>
              <a:rPr lang="en-US" sz="3200" dirty="0" smtClean="0">
                <a:solidFill>
                  <a:srgbClr val="063D6C"/>
                </a:solidFill>
              </a:rPr>
              <a:t>Encourage participation</a:t>
            </a:r>
          </a:p>
          <a:p>
            <a:pPr lvl="1"/>
            <a:r>
              <a:rPr lang="en-US" sz="3200" dirty="0" smtClean="0">
                <a:solidFill>
                  <a:srgbClr val="063D6C"/>
                </a:solidFill>
              </a:rPr>
              <a:t>Answer questions</a:t>
            </a:r>
          </a:p>
          <a:p>
            <a:pPr lvl="1"/>
            <a:r>
              <a:rPr lang="en-US" sz="3200" dirty="0" smtClean="0">
                <a:solidFill>
                  <a:srgbClr val="063D6C"/>
                </a:solidFill>
              </a:rPr>
              <a:t>Welcome attendees</a:t>
            </a:r>
          </a:p>
          <a:p>
            <a:pPr lvl="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1276</Words>
  <Application>Microsoft Office PowerPoint</Application>
  <PresentationFormat>On-screen Show (4:3)</PresentationFormat>
  <Paragraphs>157</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IFNA office / Conference website</vt:lpstr>
      <vt:lpstr>Conference Overview </vt:lpstr>
      <vt:lpstr>Important Dates</vt:lpstr>
      <vt:lpstr>Conference Preview</vt:lpstr>
      <vt:lpstr>Special Events</vt:lpstr>
      <vt:lpstr>Country Liaison Coordinators</vt:lpstr>
      <vt:lpstr>Country Liaisons’ Responsibilities</vt:lpstr>
      <vt:lpstr>Country Liaisons’ Benefits</vt:lpstr>
      <vt:lpstr>Membership Requirement for  Country Liaisons</vt:lpstr>
      <vt:lpstr>Slide 11</vt:lpstr>
      <vt:lpstr>Slide 12</vt:lpstr>
      <vt:lpstr>Slide 13</vt:lpstr>
      <vt:lpstr>Strategies for Disseminating Who? </vt:lpstr>
      <vt:lpstr>Strategies for Disseminating (How ?) 1</vt:lpstr>
      <vt:lpstr>Strategies for Disseminating (How ?) 2</vt:lpstr>
      <vt:lpstr>Are you or someone you know interested in being a Country Liaison?</vt:lpstr>
    </vt:vector>
  </TitlesOfParts>
  <Company>The University of North Carolina at Chapel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12th International Family Nursing Conference - Update</dc:title>
  <dc:creator>K. Knafl</dc:creator>
  <cp:lastModifiedBy>Debbie</cp:lastModifiedBy>
  <cp:revision>79</cp:revision>
  <dcterms:created xsi:type="dcterms:W3CDTF">2014-08-04T14:46:57Z</dcterms:created>
  <dcterms:modified xsi:type="dcterms:W3CDTF">2014-08-28T14:32:35Z</dcterms:modified>
</cp:coreProperties>
</file>